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Caveat" pitchFamily="2" charset="77"/>
      <p:regular r:id="rId26"/>
      <p:bold r:id="rId27"/>
    </p:embeddedFont>
    <p:embeddedFont>
      <p:font typeface="Montserrat" pitchFamily="2" charset="77"/>
      <p:regular r:id="rId28"/>
      <p:bold r:id="rId29"/>
      <p:italic r:id="rId30"/>
      <p:boldItalic r:id="rId31"/>
    </p:embeddedFont>
    <p:embeddedFont>
      <p:font typeface="Montserrat SemiBold" pitchFamily="2" charset="77"/>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44" d="100"/>
          <a:sy n="144" d="100"/>
        </p:scale>
        <p:origin x="72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Project Submission: Contains Final Project materials required for the powerpoint submission portion. </a:t>
            </a:r>
            <a:endParaRPr/>
          </a:p>
          <a:p>
            <a:pPr marL="0" lvl="0" indent="0" algn="l" rtl="0">
              <a:spcBef>
                <a:spcPts val="0"/>
              </a:spcBef>
              <a:spcAft>
                <a:spcPts val="0"/>
              </a:spcAft>
              <a:buNone/>
            </a:pPr>
            <a:endParaRPr/>
          </a:p>
          <a:p>
            <a:pPr marL="0" lvl="0" indent="0" algn="l" rtl="0">
              <a:spcBef>
                <a:spcPts val="0"/>
              </a:spcBef>
              <a:spcAft>
                <a:spcPts val="0"/>
              </a:spcAft>
              <a:buNone/>
            </a:pPr>
            <a:r>
              <a:rPr lang="en"/>
              <a:t>Yes. I made the ppt from scratch :)</a:t>
            </a:r>
            <a:endParaRPr/>
          </a:p>
          <a:p>
            <a:pPr marL="0" lvl="0" indent="0" algn="l" rtl="0">
              <a:spcBef>
                <a:spcPts val="0"/>
              </a:spcBef>
              <a:spcAft>
                <a:spcPts val="0"/>
              </a:spcAft>
              <a:buNone/>
            </a:pPr>
            <a:r>
              <a:rPr lang="en"/>
              <a:t>&amp; No. I did not know anything about cigars before I started this project. Nor do I know SQL, as you can tell by my poorly compiled code.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d10f1b46c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d10f1b46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d10f1b46c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d10f1b46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d10f1b46c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d10f1b46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d10f1b46c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d10f1b46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d10f1b46c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d10f1b46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ad10f1b46c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ad10f1b46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d10f1b46c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d10f1b46c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d10f1b46c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d10f1b46c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d10f1b46c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d10f1b46c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d10f1b46c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ad10f1b46c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c80e16dd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c80e16d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d10f1b46c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d10f1b46c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d10f1b46c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ad10f1b46c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d10f1b46c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ad10f1b46c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d10f1b46c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ad10f1b46c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ac80e16dd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ac80e16dd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c80e16dd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ac80e16dd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The idea here is to create a beginner friendly inventory system. It will include queries and features to implement all of the project requirements. The store will not be taking online orders and has no loyalty program. Therefor, there is no need for a customer section for the database. However, since walk in customers make purchases, the database should account and store the transaction. To update the inventory, the database should be able to account for the sold inventory in the stock quantity. Other database functions like querying and storing employee and supplier information is necessary. It make it easier to reference materials </a:t>
            </a:r>
            <a:endParaRPr/>
          </a:p>
          <a:p>
            <a:pPr marL="0" lvl="0" indent="0" algn="l" rtl="0">
              <a:spcBef>
                <a:spcPts val="0"/>
              </a:spcBef>
              <a:spcAft>
                <a:spcPts val="0"/>
              </a:spcAft>
              <a:buNone/>
            </a:pPr>
            <a:r>
              <a:rPr lang="en"/>
              <a:t>Since everything is stored in one place.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c80e16d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c80e16d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As you can see, here is the schedule I created early on for the project development. I feel as though I did a decent job spacing out the four tasks. I do think I could have shortened both the ER diagram and EER diagram task durations to add more time in for the coding phase. All in all, I did stick with the schedule but better scheduling could have been done in hindsight. Regardless, I finished with time to spare.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c80e16dd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c80e16dd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c80e16dd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c80e16dd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c80e16ddd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c80e16dd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d10f1b46c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d10f1b46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53"/>
        <p:cNvGrpSpPr/>
        <p:nvPr/>
      </p:nvGrpSpPr>
      <p:grpSpPr>
        <a:xfrm>
          <a:off x="0" y="0"/>
          <a:ext cx="0" cy="0"/>
          <a:chOff x="0" y="0"/>
          <a:chExt cx="0" cy="0"/>
        </a:xfrm>
      </p:grpSpPr>
      <p:sp>
        <p:nvSpPr>
          <p:cNvPr id="54" name="Google Shape;54;p13"/>
          <p:cNvSpPr/>
          <p:nvPr/>
        </p:nvSpPr>
        <p:spPr>
          <a:xfrm>
            <a:off x="2030225" y="2679100"/>
            <a:ext cx="7190100" cy="1755000"/>
          </a:xfrm>
          <a:prstGeom prst="rect">
            <a:avLst/>
          </a:prstGeom>
          <a:solidFill>
            <a:srgbClr val="783F04">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85575" y="183325"/>
            <a:ext cx="79788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ctrTitle"/>
          </p:nvPr>
        </p:nvSpPr>
        <p:spPr>
          <a:xfrm>
            <a:off x="0" y="183325"/>
            <a:ext cx="7893300" cy="89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600">
                <a:solidFill>
                  <a:srgbClr val="7F6000"/>
                </a:solidFill>
                <a:latin typeface="Caveat"/>
                <a:ea typeface="Caveat"/>
                <a:cs typeface="Caveat"/>
                <a:sym typeface="Caveat"/>
              </a:rPr>
              <a:t>Cigar Galore </a:t>
            </a:r>
            <a:endParaRPr sz="5600">
              <a:solidFill>
                <a:srgbClr val="7F6000"/>
              </a:solidFill>
              <a:latin typeface="Caveat"/>
              <a:ea typeface="Caveat"/>
              <a:cs typeface="Caveat"/>
              <a:sym typeface="Caveat"/>
            </a:endParaRPr>
          </a:p>
        </p:txBody>
      </p:sp>
      <p:sp>
        <p:nvSpPr>
          <p:cNvPr id="57" name="Google Shape;57;p13"/>
          <p:cNvSpPr txBox="1">
            <a:spLocks noGrp="1"/>
          </p:cNvSpPr>
          <p:nvPr>
            <p:ph type="subTitle" idx="1"/>
          </p:nvPr>
        </p:nvSpPr>
        <p:spPr>
          <a:xfrm>
            <a:off x="0" y="1160750"/>
            <a:ext cx="4320000" cy="109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783F04"/>
                </a:solidFill>
                <a:latin typeface="Montserrat"/>
                <a:ea typeface="Montserrat"/>
                <a:cs typeface="Montserrat"/>
                <a:sym typeface="Montserrat"/>
              </a:rPr>
              <a:t>Priya Patel </a:t>
            </a:r>
            <a:endParaRPr sz="1700">
              <a:solidFill>
                <a:srgbClr val="783F04"/>
              </a:solidFill>
              <a:latin typeface="Montserrat"/>
              <a:ea typeface="Montserrat"/>
              <a:cs typeface="Montserrat"/>
              <a:sym typeface="Montserrat"/>
            </a:endParaRPr>
          </a:p>
          <a:p>
            <a:pPr marL="0" lvl="0" indent="0" algn="l" rtl="0">
              <a:spcBef>
                <a:spcPts val="0"/>
              </a:spcBef>
              <a:spcAft>
                <a:spcPts val="0"/>
              </a:spcAft>
              <a:buNone/>
            </a:pPr>
            <a:r>
              <a:rPr lang="en" sz="1700">
                <a:solidFill>
                  <a:srgbClr val="783F04"/>
                </a:solidFill>
                <a:latin typeface="Montserrat"/>
                <a:ea typeface="Montserrat"/>
                <a:cs typeface="Montserrat"/>
                <a:sym typeface="Montserrat"/>
              </a:rPr>
              <a:t>IS 410 | Ostrow | Fall 2020</a:t>
            </a:r>
            <a:endParaRPr sz="1700">
              <a:solidFill>
                <a:srgbClr val="783F04"/>
              </a:solidFill>
              <a:latin typeface="Montserrat"/>
              <a:ea typeface="Montserrat"/>
              <a:cs typeface="Montserrat"/>
              <a:sym typeface="Montserrat"/>
            </a:endParaRPr>
          </a:p>
          <a:p>
            <a:pPr marL="0" lvl="0" indent="0" algn="l" rtl="0">
              <a:spcBef>
                <a:spcPts val="0"/>
              </a:spcBef>
              <a:spcAft>
                <a:spcPts val="0"/>
              </a:spcAft>
              <a:buNone/>
            </a:pPr>
            <a:r>
              <a:rPr lang="en" sz="1700">
                <a:solidFill>
                  <a:srgbClr val="783F04"/>
                </a:solidFill>
                <a:latin typeface="Montserrat"/>
                <a:ea typeface="Montserrat"/>
                <a:cs typeface="Montserrat"/>
                <a:sym typeface="Montserrat"/>
              </a:rPr>
              <a:t>Database Project - mycompiler.io</a:t>
            </a:r>
            <a:endParaRPr sz="1700">
              <a:solidFill>
                <a:srgbClr val="783F04"/>
              </a:solidFill>
              <a:latin typeface="Montserrat"/>
              <a:ea typeface="Montserrat"/>
              <a:cs typeface="Montserrat"/>
              <a:sym typeface="Montserrat"/>
            </a:endParaRPr>
          </a:p>
        </p:txBody>
      </p:sp>
      <p:pic>
        <p:nvPicPr>
          <p:cNvPr id="58" name="Google Shape;58;p13"/>
          <p:cNvPicPr preferRelativeResize="0"/>
          <p:nvPr/>
        </p:nvPicPr>
        <p:blipFill rotWithShape="1">
          <a:blip r:embed="rId3">
            <a:alphaModFix amt="85000"/>
          </a:blip>
          <a:srcRect l="18743" r="35304"/>
          <a:stretch/>
        </p:blipFill>
        <p:spPr>
          <a:xfrm>
            <a:off x="4691000" y="1842500"/>
            <a:ext cx="2592826" cy="2962351"/>
          </a:xfrm>
          <a:prstGeom prst="rect">
            <a:avLst/>
          </a:prstGeom>
          <a:noFill/>
          <a:ln>
            <a:noFill/>
          </a:ln>
        </p:spPr>
      </p:pic>
      <p:sp>
        <p:nvSpPr>
          <p:cNvPr id="59" name="Google Shape;59;p13"/>
          <p:cNvSpPr/>
          <p:nvPr/>
        </p:nvSpPr>
        <p:spPr>
          <a:xfrm>
            <a:off x="7739575" y="4656875"/>
            <a:ext cx="265500" cy="285000"/>
          </a:xfrm>
          <a:prstGeom prst="rect">
            <a:avLst/>
          </a:prstGeom>
          <a:solidFill>
            <a:srgbClr val="948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8233325" y="4656875"/>
            <a:ext cx="265500" cy="2850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8665575" y="4656875"/>
            <a:ext cx="265500" cy="285000"/>
          </a:xfrm>
          <a:prstGeom prst="rect">
            <a:avLst/>
          </a:pr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4197250" y="935200"/>
            <a:ext cx="265500" cy="285000"/>
          </a:xfrm>
          <a:prstGeom prst="rect">
            <a:avLst/>
          </a:prstGeom>
          <a:solidFill>
            <a:srgbClr val="BC9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4691000" y="935200"/>
            <a:ext cx="265500" cy="285000"/>
          </a:xfrm>
          <a:prstGeom prst="rect">
            <a:avLst/>
          </a:prstGeom>
          <a:solidFill>
            <a:srgbClr val="C3A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3703500" y="935200"/>
            <a:ext cx="265500" cy="285000"/>
          </a:xfrm>
          <a:prstGeom prst="rect">
            <a:avLst/>
          </a:prstGeom>
          <a:solidFill>
            <a:srgbClr val="F3D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1241400" y="3423925"/>
            <a:ext cx="7978800" cy="733500"/>
          </a:xfrm>
          <a:prstGeom prst="rect">
            <a:avLst/>
          </a:prstGeom>
          <a:solidFill>
            <a:srgbClr val="897158">
              <a:alpha val="97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Google Shape;66;p13"/>
          <p:cNvPicPr preferRelativeResize="0"/>
          <p:nvPr/>
        </p:nvPicPr>
        <p:blipFill>
          <a:blip r:embed="rId4">
            <a:alphaModFix amt="90000"/>
          </a:blip>
          <a:stretch>
            <a:fillRect/>
          </a:stretch>
        </p:blipFill>
        <p:spPr>
          <a:xfrm rot="-3439860">
            <a:off x="5597150" y="2399751"/>
            <a:ext cx="3695699" cy="1847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169"/>
        <p:cNvGrpSpPr/>
        <p:nvPr/>
      </p:nvGrpSpPr>
      <p:grpSpPr>
        <a:xfrm>
          <a:off x="0" y="0"/>
          <a:ext cx="0" cy="0"/>
          <a:chOff x="0" y="0"/>
          <a:chExt cx="0" cy="0"/>
        </a:xfrm>
      </p:grpSpPr>
      <p:sp>
        <p:nvSpPr>
          <p:cNvPr id="170" name="Google Shape;170;p22"/>
          <p:cNvSpPr txBox="1"/>
          <p:nvPr/>
        </p:nvSpPr>
        <p:spPr>
          <a:xfrm>
            <a:off x="8814350" y="4821700"/>
            <a:ext cx="3297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8</a:t>
            </a:r>
            <a:endParaRPr>
              <a:solidFill>
                <a:srgbClr val="7F6000"/>
              </a:solidFill>
            </a:endParaRPr>
          </a:p>
        </p:txBody>
      </p:sp>
      <p:pic>
        <p:nvPicPr>
          <p:cNvPr id="171" name="Google Shape;171;p22"/>
          <p:cNvPicPr preferRelativeResize="0"/>
          <p:nvPr/>
        </p:nvPicPr>
        <p:blipFill>
          <a:blip r:embed="rId3">
            <a:alphaModFix amt="90000"/>
          </a:blip>
          <a:stretch>
            <a:fillRect/>
          </a:stretch>
        </p:blipFill>
        <p:spPr>
          <a:xfrm>
            <a:off x="-9375" y="230375"/>
            <a:ext cx="4672549" cy="4913126"/>
          </a:xfrm>
          <a:prstGeom prst="rect">
            <a:avLst/>
          </a:prstGeom>
          <a:noFill/>
          <a:ln>
            <a:noFill/>
          </a:ln>
        </p:spPr>
      </p:pic>
      <p:pic>
        <p:nvPicPr>
          <p:cNvPr id="172" name="Google Shape;172;p22"/>
          <p:cNvPicPr preferRelativeResize="0"/>
          <p:nvPr/>
        </p:nvPicPr>
        <p:blipFill>
          <a:blip r:embed="rId4">
            <a:alphaModFix amt="90000"/>
          </a:blip>
          <a:stretch>
            <a:fillRect/>
          </a:stretch>
        </p:blipFill>
        <p:spPr>
          <a:xfrm>
            <a:off x="4727900" y="230375"/>
            <a:ext cx="4338675" cy="1283275"/>
          </a:xfrm>
          <a:prstGeom prst="rect">
            <a:avLst/>
          </a:prstGeom>
          <a:noFill/>
          <a:ln>
            <a:noFill/>
          </a:ln>
        </p:spPr>
      </p:pic>
      <p:sp>
        <p:nvSpPr>
          <p:cNvPr id="173" name="Google Shape;173;p22"/>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Table Creation &amp; Population 3/9</a:t>
            </a:r>
            <a:endParaRPr>
              <a:solidFill>
                <a:srgbClr val="783F04"/>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177"/>
        <p:cNvGrpSpPr/>
        <p:nvPr/>
      </p:nvGrpSpPr>
      <p:grpSpPr>
        <a:xfrm>
          <a:off x="0" y="0"/>
          <a:ext cx="0" cy="0"/>
          <a:chOff x="0" y="0"/>
          <a:chExt cx="0" cy="0"/>
        </a:xfrm>
      </p:grpSpPr>
      <p:sp>
        <p:nvSpPr>
          <p:cNvPr id="178" name="Google Shape;178;p23"/>
          <p:cNvSpPr txBox="1"/>
          <p:nvPr/>
        </p:nvSpPr>
        <p:spPr>
          <a:xfrm>
            <a:off x="8814350" y="4821700"/>
            <a:ext cx="3297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9</a:t>
            </a:r>
            <a:endParaRPr>
              <a:solidFill>
                <a:srgbClr val="7F6000"/>
              </a:solidFill>
            </a:endParaRPr>
          </a:p>
        </p:txBody>
      </p:sp>
      <p:pic>
        <p:nvPicPr>
          <p:cNvPr id="179" name="Google Shape;179;p23"/>
          <p:cNvPicPr preferRelativeResize="0"/>
          <p:nvPr/>
        </p:nvPicPr>
        <p:blipFill>
          <a:blip r:embed="rId3">
            <a:alphaModFix amt="90000"/>
          </a:blip>
          <a:stretch>
            <a:fillRect/>
          </a:stretch>
        </p:blipFill>
        <p:spPr>
          <a:xfrm>
            <a:off x="0" y="223575"/>
            <a:ext cx="3381650" cy="4919925"/>
          </a:xfrm>
          <a:prstGeom prst="rect">
            <a:avLst/>
          </a:prstGeom>
          <a:noFill/>
          <a:ln>
            <a:noFill/>
          </a:ln>
        </p:spPr>
      </p:pic>
      <p:pic>
        <p:nvPicPr>
          <p:cNvPr id="180" name="Google Shape;180;p23"/>
          <p:cNvPicPr preferRelativeResize="0"/>
          <p:nvPr/>
        </p:nvPicPr>
        <p:blipFill>
          <a:blip r:embed="rId4">
            <a:alphaModFix amt="90000"/>
          </a:blip>
          <a:stretch>
            <a:fillRect/>
          </a:stretch>
        </p:blipFill>
        <p:spPr>
          <a:xfrm>
            <a:off x="3496875" y="223575"/>
            <a:ext cx="5497774" cy="2903025"/>
          </a:xfrm>
          <a:prstGeom prst="rect">
            <a:avLst/>
          </a:prstGeom>
          <a:noFill/>
          <a:ln>
            <a:noFill/>
          </a:ln>
        </p:spPr>
      </p:pic>
      <p:sp>
        <p:nvSpPr>
          <p:cNvPr id="181" name="Google Shape;181;p23"/>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Table Creation &amp; Population 4/9</a:t>
            </a:r>
            <a:endParaRPr>
              <a:solidFill>
                <a:srgbClr val="783F04"/>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185"/>
        <p:cNvGrpSpPr/>
        <p:nvPr/>
      </p:nvGrpSpPr>
      <p:grpSpPr>
        <a:xfrm>
          <a:off x="0" y="0"/>
          <a:ext cx="0" cy="0"/>
          <a:chOff x="0" y="0"/>
          <a:chExt cx="0" cy="0"/>
        </a:xfrm>
      </p:grpSpPr>
      <p:sp>
        <p:nvSpPr>
          <p:cNvPr id="186" name="Google Shape;186;p24"/>
          <p:cNvSpPr txBox="1"/>
          <p:nvPr/>
        </p:nvSpPr>
        <p:spPr>
          <a:xfrm>
            <a:off x="8751825" y="4821700"/>
            <a:ext cx="3921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10</a:t>
            </a:r>
            <a:endParaRPr>
              <a:solidFill>
                <a:srgbClr val="7F6000"/>
              </a:solidFill>
            </a:endParaRPr>
          </a:p>
        </p:txBody>
      </p:sp>
      <p:pic>
        <p:nvPicPr>
          <p:cNvPr id="187" name="Google Shape;187;p24"/>
          <p:cNvPicPr preferRelativeResize="0"/>
          <p:nvPr/>
        </p:nvPicPr>
        <p:blipFill>
          <a:blip r:embed="rId3">
            <a:alphaModFix amt="90000"/>
          </a:blip>
          <a:stretch>
            <a:fillRect/>
          </a:stretch>
        </p:blipFill>
        <p:spPr>
          <a:xfrm>
            <a:off x="0" y="232275"/>
            <a:ext cx="4244725" cy="4911326"/>
          </a:xfrm>
          <a:prstGeom prst="rect">
            <a:avLst/>
          </a:prstGeom>
          <a:noFill/>
          <a:ln>
            <a:noFill/>
          </a:ln>
        </p:spPr>
      </p:pic>
      <p:pic>
        <p:nvPicPr>
          <p:cNvPr id="188" name="Google Shape;188;p24"/>
          <p:cNvPicPr preferRelativeResize="0"/>
          <p:nvPr/>
        </p:nvPicPr>
        <p:blipFill>
          <a:blip r:embed="rId4">
            <a:alphaModFix amt="90000"/>
          </a:blip>
          <a:stretch>
            <a:fillRect/>
          </a:stretch>
        </p:blipFill>
        <p:spPr>
          <a:xfrm>
            <a:off x="4323150" y="232275"/>
            <a:ext cx="4742501" cy="1754700"/>
          </a:xfrm>
          <a:prstGeom prst="rect">
            <a:avLst/>
          </a:prstGeom>
          <a:noFill/>
          <a:ln>
            <a:noFill/>
          </a:ln>
        </p:spPr>
      </p:pic>
      <p:sp>
        <p:nvSpPr>
          <p:cNvPr id="189" name="Google Shape;189;p24"/>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Table Creation &amp; Population 5/9</a:t>
            </a:r>
            <a:endParaRPr>
              <a:solidFill>
                <a:srgbClr val="783F04"/>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193"/>
        <p:cNvGrpSpPr/>
        <p:nvPr/>
      </p:nvGrpSpPr>
      <p:grpSpPr>
        <a:xfrm>
          <a:off x="0" y="0"/>
          <a:ext cx="0" cy="0"/>
          <a:chOff x="0" y="0"/>
          <a:chExt cx="0" cy="0"/>
        </a:xfrm>
      </p:grpSpPr>
      <p:sp>
        <p:nvSpPr>
          <p:cNvPr id="194" name="Google Shape;194;p25"/>
          <p:cNvSpPr txBox="1"/>
          <p:nvPr/>
        </p:nvSpPr>
        <p:spPr>
          <a:xfrm>
            <a:off x="8725675" y="4821700"/>
            <a:ext cx="4185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11</a:t>
            </a:r>
            <a:endParaRPr>
              <a:solidFill>
                <a:srgbClr val="7F6000"/>
              </a:solidFill>
            </a:endParaRPr>
          </a:p>
        </p:txBody>
      </p:sp>
      <p:pic>
        <p:nvPicPr>
          <p:cNvPr id="195" name="Google Shape;195;p25"/>
          <p:cNvPicPr preferRelativeResize="0"/>
          <p:nvPr/>
        </p:nvPicPr>
        <p:blipFill>
          <a:blip r:embed="rId3">
            <a:alphaModFix amt="90000"/>
          </a:blip>
          <a:stretch>
            <a:fillRect/>
          </a:stretch>
        </p:blipFill>
        <p:spPr>
          <a:xfrm>
            <a:off x="12" y="217950"/>
            <a:ext cx="2326314" cy="4925549"/>
          </a:xfrm>
          <a:prstGeom prst="rect">
            <a:avLst/>
          </a:prstGeom>
          <a:noFill/>
          <a:ln>
            <a:noFill/>
          </a:ln>
        </p:spPr>
      </p:pic>
      <p:pic>
        <p:nvPicPr>
          <p:cNvPr id="196" name="Google Shape;196;p25"/>
          <p:cNvPicPr preferRelativeResize="0"/>
          <p:nvPr/>
        </p:nvPicPr>
        <p:blipFill>
          <a:blip r:embed="rId4">
            <a:alphaModFix amt="90000"/>
          </a:blip>
          <a:stretch>
            <a:fillRect/>
          </a:stretch>
        </p:blipFill>
        <p:spPr>
          <a:xfrm>
            <a:off x="2431200" y="972400"/>
            <a:ext cx="2035950" cy="4171190"/>
          </a:xfrm>
          <a:prstGeom prst="rect">
            <a:avLst/>
          </a:prstGeom>
          <a:noFill/>
          <a:ln>
            <a:noFill/>
          </a:ln>
        </p:spPr>
      </p:pic>
      <p:sp>
        <p:nvSpPr>
          <p:cNvPr id="197" name="Google Shape;197;p25"/>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Table Creation &amp; Population 6/9</a:t>
            </a:r>
            <a:endParaRPr>
              <a:solidFill>
                <a:srgbClr val="783F04"/>
              </a:solidFill>
              <a:latin typeface="Montserrat"/>
              <a:ea typeface="Montserrat"/>
              <a:cs typeface="Montserrat"/>
              <a:sym typeface="Montserrat"/>
            </a:endParaRPr>
          </a:p>
        </p:txBody>
      </p:sp>
      <p:pic>
        <p:nvPicPr>
          <p:cNvPr id="198" name="Google Shape;198;p25"/>
          <p:cNvPicPr preferRelativeResize="0"/>
          <p:nvPr/>
        </p:nvPicPr>
        <p:blipFill>
          <a:blip r:embed="rId5">
            <a:alphaModFix amt="90000"/>
          </a:blip>
          <a:stretch>
            <a:fillRect/>
          </a:stretch>
        </p:blipFill>
        <p:spPr>
          <a:xfrm>
            <a:off x="4572000" y="217950"/>
            <a:ext cx="3674818" cy="4925551"/>
          </a:xfrm>
          <a:prstGeom prst="rect">
            <a:avLst/>
          </a:prstGeom>
          <a:noFill/>
          <a:ln>
            <a:noFill/>
          </a:ln>
        </p:spPr>
      </p:pic>
      <p:pic>
        <p:nvPicPr>
          <p:cNvPr id="199" name="Google Shape;199;p25"/>
          <p:cNvPicPr preferRelativeResize="0"/>
          <p:nvPr/>
        </p:nvPicPr>
        <p:blipFill>
          <a:blip r:embed="rId6">
            <a:alphaModFix amt="90000"/>
          </a:blip>
          <a:stretch>
            <a:fillRect/>
          </a:stretch>
        </p:blipFill>
        <p:spPr>
          <a:xfrm>
            <a:off x="6749975" y="1089600"/>
            <a:ext cx="1496850" cy="4054000"/>
          </a:xfrm>
          <a:prstGeom prst="rect">
            <a:avLst/>
          </a:prstGeom>
          <a:noFill/>
          <a:ln>
            <a:noFill/>
          </a:ln>
        </p:spPr>
      </p:pic>
      <p:sp>
        <p:nvSpPr>
          <p:cNvPr id="200" name="Google Shape;200;p25"/>
          <p:cNvSpPr txBox="1"/>
          <p:nvPr/>
        </p:nvSpPr>
        <p:spPr>
          <a:xfrm>
            <a:off x="445865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Table Creation &amp; Population 7/9</a:t>
            </a:r>
            <a:endParaRPr>
              <a:solidFill>
                <a:srgbClr val="783F04"/>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204"/>
        <p:cNvGrpSpPr/>
        <p:nvPr/>
      </p:nvGrpSpPr>
      <p:grpSpPr>
        <a:xfrm>
          <a:off x="0" y="0"/>
          <a:ext cx="0" cy="0"/>
          <a:chOff x="0" y="0"/>
          <a:chExt cx="0" cy="0"/>
        </a:xfrm>
      </p:grpSpPr>
      <p:sp>
        <p:nvSpPr>
          <p:cNvPr id="205" name="Google Shape;205;p26"/>
          <p:cNvSpPr txBox="1"/>
          <p:nvPr/>
        </p:nvSpPr>
        <p:spPr>
          <a:xfrm>
            <a:off x="8734375" y="4821700"/>
            <a:ext cx="4098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12</a:t>
            </a:r>
            <a:endParaRPr>
              <a:solidFill>
                <a:srgbClr val="7F6000"/>
              </a:solidFill>
            </a:endParaRPr>
          </a:p>
        </p:txBody>
      </p:sp>
      <p:sp>
        <p:nvSpPr>
          <p:cNvPr id="206" name="Google Shape;206;p26"/>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Table Creation &amp; Population 8/9</a:t>
            </a:r>
            <a:endParaRPr>
              <a:solidFill>
                <a:srgbClr val="783F04"/>
              </a:solidFill>
              <a:latin typeface="Montserrat"/>
              <a:ea typeface="Montserrat"/>
              <a:cs typeface="Montserrat"/>
              <a:sym typeface="Montserrat"/>
            </a:endParaRPr>
          </a:p>
        </p:txBody>
      </p:sp>
      <p:pic>
        <p:nvPicPr>
          <p:cNvPr id="207" name="Google Shape;207;p26"/>
          <p:cNvPicPr preferRelativeResize="0"/>
          <p:nvPr/>
        </p:nvPicPr>
        <p:blipFill>
          <a:blip r:embed="rId3">
            <a:alphaModFix amt="90000"/>
          </a:blip>
          <a:stretch>
            <a:fillRect/>
          </a:stretch>
        </p:blipFill>
        <p:spPr>
          <a:xfrm>
            <a:off x="0" y="222450"/>
            <a:ext cx="6706273" cy="4921150"/>
          </a:xfrm>
          <a:prstGeom prst="rect">
            <a:avLst/>
          </a:prstGeom>
          <a:noFill/>
          <a:ln>
            <a:noFill/>
          </a:ln>
        </p:spPr>
      </p:pic>
      <p:pic>
        <p:nvPicPr>
          <p:cNvPr id="208" name="Google Shape;208;p26"/>
          <p:cNvPicPr preferRelativeResize="0"/>
          <p:nvPr/>
        </p:nvPicPr>
        <p:blipFill>
          <a:blip r:embed="rId4">
            <a:alphaModFix amt="90000"/>
          </a:blip>
          <a:stretch>
            <a:fillRect/>
          </a:stretch>
        </p:blipFill>
        <p:spPr>
          <a:xfrm>
            <a:off x="4672772" y="2422901"/>
            <a:ext cx="4061600" cy="1267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212"/>
        <p:cNvGrpSpPr/>
        <p:nvPr/>
      </p:nvGrpSpPr>
      <p:grpSpPr>
        <a:xfrm>
          <a:off x="0" y="0"/>
          <a:ext cx="0" cy="0"/>
          <a:chOff x="0" y="0"/>
          <a:chExt cx="0" cy="0"/>
        </a:xfrm>
      </p:grpSpPr>
      <p:sp>
        <p:nvSpPr>
          <p:cNvPr id="213" name="Google Shape;213;p27"/>
          <p:cNvSpPr txBox="1"/>
          <p:nvPr/>
        </p:nvSpPr>
        <p:spPr>
          <a:xfrm>
            <a:off x="8629775" y="4821700"/>
            <a:ext cx="5142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13</a:t>
            </a:r>
            <a:endParaRPr>
              <a:solidFill>
                <a:srgbClr val="7F6000"/>
              </a:solidFill>
            </a:endParaRPr>
          </a:p>
        </p:txBody>
      </p:sp>
      <p:sp>
        <p:nvSpPr>
          <p:cNvPr id="214" name="Google Shape;214;p27"/>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Table Creation &amp; Population 9/9</a:t>
            </a:r>
            <a:endParaRPr>
              <a:solidFill>
                <a:srgbClr val="783F04"/>
              </a:solidFill>
              <a:latin typeface="Montserrat"/>
              <a:ea typeface="Montserrat"/>
              <a:cs typeface="Montserrat"/>
              <a:sym typeface="Montserrat"/>
            </a:endParaRPr>
          </a:p>
        </p:txBody>
      </p:sp>
      <p:pic>
        <p:nvPicPr>
          <p:cNvPr id="215" name="Google Shape;215;p27"/>
          <p:cNvPicPr preferRelativeResize="0"/>
          <p:nvPr/>
        </p:nvPicPr>
        <p:blipFill>
          <a:blip r:embed="rId3">
            <a:alphaModFix amt="90000"/>
          </a:blip>
          <a:stretch>
            <a:fillRect/>
          </a:stretch>
        </p:blipFill>
        <p:spPr>
          <a:xfrm>
            <a:off x="0" y="247600"/>
            <a:ext cx="4767774" cy="4896001"/>
          </a:xfrm>
          <a:prstGeom prst="rect">
            <a:avLst/>
          </a:prstGeom>
          <a:noFill/>
          <a:ln>
            <a:noFill/>
          </a:ln>
        </p:spPr>
      </p:pic>
      <p:pic>
        <p:nvPicPr>
          <p:cNvPr id="216" name="Google Shape;216;p27"/>
          <p:cNvPicPr preferRelativeResize="0"/>
          <p:nvPr/>
        </p:nvPicPr>
        <p:blipFill>
          <a:blip r:embed="rId4">
            <a:alphaModFix amt="90000"/>
          </a:blip>
          <a:stretch>
            <a:fillRect/>
          </a:stretch>
        </p:blipFill>
        <p:spPr>
          <a:xfrm>
            <a:off x="4930823" y="247600"/>
            <a:ext cx="2901327" cy="489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220"/>
        <p:cNvGrpSpPr/>
        <p:nvPr/>
      </p:nvGrpSpPr>
      <p:grpSpPr>
        <a:xfrm>
          <a:off x="0" y="0"/>
          <a:ext cx="0" cy="0"/>
          <a:chOff x="0" y="0"/>
          <a:chExt cx="0" cy="0"/>
        </a:xfrm>
      </p:grpSpPr>
      <p:sp>
        <p:nvSpPr>
          <p:cNvPr id="221" name="Google Shape;221;p28"/>
          <p:cNvSpPr/>
          <p:nvPr/>
        </p:nvSpPr>
        <p:spPr>
          <a:xfrm>
            <a:off x="-85575" y="183325"/>
            <a:ext cx="49695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txBox="1"/>
          <p:nvPr/>
        </p:nvSpPr>
        <p:spPr>
          <a:xfrm>
            <a:off x="0" y="183325"/>
            <a:ext cx="488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7F6000"/>
                </a:solidFill>
                <a:latin typeface="Caveat"/>
                <a:ea typeface="Caveat"/>
                <a:cs typeface="Caveat"/>
                <a:sym typeface="Caveat"/>
              </a:rPr>
              <a:t>SQL Commands</a:t>
            </a:r>
            <a:endParaRPr sz="3300">
              <a:solidFill>
                <a:srgbClr val="7F6000"/>
              </a:solidFill>
              <a:latin typeface="Caveat"/>
              <a:ea typeface="Caveat"/>
              <a:cs typeface="Caveat"/>
              <a:sym typeface="Caveat"/>
            </a:endParaRPr>
          </a:p>
        </p:txBody>
      </p:sp>
      <p:sp>
        <p:nvSpPr>
          <p:cNvPr id="223" name="Google Shape;223;p28"/>
          <p:cNvSpPr txBox="1"/>
          <p:nvPr/>
        </p:nvSpPr>
        <p:spPr>
          <a:xfrm>
            <a:off x="8716950" y="4821700"/>
            <a:ext cx="4272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14</a:t>
            </a:r>
            <a:endParaRPr>
              <a:solidFill>
                <a:srgbClr val="7F6000"/>
              </a:solidFill>
            </a:endParaRPr>
          </a:p>
        </p:txBody>
      </p:sp>
      <p:pic>
        <p:nvPicPr>
          <p:cNvPr id="224" name="Google Shape;224;p28"/>
          <p:cNvPicPr preferRelativeResize="0"/>
          <p:nvPr/>
        </p:nvPicPr>
        <p:blipFill>
          <a:blip r:embed="rId3">
            <a:alphaModFix amt="90000"/>
          </a:blip>
          <a:stretch>
            <a:fillRect/>
          </a:stretch>
        </p:blipFill>
        <p:spPr>
          <a:xfrm>
            <a:off x="0" y="1077925"/>
            <a:ext cx="2570900" cy="4065576"/>
          </a:xfrm>
          <a:prstGeom prst="rect">
            <a:avLst/>
          </a:prstGeom>
          <a:noFill/>
          <a:ln>
            <a:noFill/>
          </a:ln>
        </p:spPr>
      </p:pic>
      <p:pic>
        <p:nvPicPr>
          <p:cNvPr id="225" name="Google Shape;225;p28"/>
          <p:cNvPicPr preferRelativeResize="0"/>
          <p:nvPr/>
        </p:nvPicPr>
        <p:blipFill>
          <a:blip r:embed="rId4">
            <a:alphaModFix amt="90000"/>
          </a:blip>
          <a:stretch>
            <a:fillRect/>
          </a:stretch>
        </p:blipFill>
        <p:spPr>
          <a:xfrm>
            <a:off x="2570912" y="1077925"/>
            <a:ext cx="6268287" cy="1876123"/>
          </a:xfrm>
          <a:prstGeom prst="rect">
            <a:avLst/>
          </a:prstGeom>
          <a:noFill/>
          <a:ln>
            <a:noFill/>
          </a:ln>
        </p:spPr>
      </p:pic>
      <p:pic>
        <p:nvPicPr>
          <p:cNvPr id="226" name="Google Shape;226;p28"/>
          <p:cNvPicPr preferRelativeResize="0"/>
          <p:nvPr/>
        </p:nvPicPr>
        <p:blipFill>
          <a:blip r:embed="rId5">
            <a:alphaModFix amt="90000"/>
          </a:blip>
          <a:stretch>
            <a:fillRect/>
          </a:stretch>
        </p:blipFill>
        <p:spPr>
          <a:xfrm>
            <a:off x="2570900" y="3313434"/>
            <a:ext cx="6268300" cy="1830066"/>
          </a:xfrm>
          <a:prstGeom prst="rect">
            <a:avLst/>
          </a:prstGeom>
          <a:noFill/>
          <a:ln>
            <a:noFill/>
          </a:ln>
        </p:spPr>
      </p:pic>
      <p:sp>
        <p:nvSpPr>
          <p:cNvPr id="227" name="Google Shape;227;p28"/>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Update Statements 1/2</a:t>
            </a:r>
            <a:endParaRPr>
              <a:solidFill>
                <a:srgbClr val="783F04"/>
              </a:solidFill>
              <a:latin typeface="Montserrat"/>
              <a:ea typeface="Montserrat"/>
              <a:cs typeface="Montserrat"/>
              <a:sym typeface="Montserrat"/>
            </a:endParaRPr>
          </a:p>
        </p:txBody>
      </p:sp>
      <p:sp>
        <p:nvSpPr>
          <p:cNvPr id="228" name="Google Shape;228;p28"/>
          <p:cNvSpPr txBox="1"/>
          <p:nvPr/>
        </p:nvSpPr>
        <p:spPr>
          <a:xfrm>
            <a:off x="4884000" y="794425"/>
            <a:ext cx="3254100" cy="28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Before</a:t>
            </a:r>
            <a:endParaRPr>
              <a:solidFill>
                <a:srgbClr val="783F04"/>
              </a:solidFill>
              <a:latin typeface="Montserrat"/>
              <a:ea typeface="Montserrat"/>
              <a:cs typeface="Montserrat"/>
              <a:sym typeface="Montserrat"/>
            </a:endParaRPr>
          </a:p>
        </p:txBody>
      </p:sp>
      <p:sp>
        <p:nvSpPr>
          <p:cNvPr id="229" name="Google Shape;229;p28"/>
          <p:cNvSpPr txBox="1"/>
          <p:nvPr/>
        </p:nvSpPr>
        <p:spPr>
          <a:xfrm>
            <a:off x="4884000" y="2991988"/>
            <a:ext cx="3254100" cy="28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After</a:t>
            </a:r>
            <a:endParaRPr>
              <a:solidFill>
                <a:srgbClr val="783F04"/>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233"/>
        <p:cNvGrpSpPr/>
        <p:nvPr/>
      </p:nvGrpSpPr>
      <p:grpSpPr>
        <a:xfrm>
          <a:off x="0" y="0"/>
          <a:ext cx="0" cy="0"/>
          <a:chOff x="0" y="0"/>
          <a:chExt cx="0" cy="0"/>
        </a:xfrm>
      </p:grpSpPr>
      <p:sp>
        <p:nvSpPr>
          <p:cNvPr id="234" name="Google Shape;234;p29"/>
          <p:cNvSpPr txBox="1"/>
          <p:nvPr/>
        </p:nvSpPr>
        <p:spPr>
          <a:xfrm>
            <a:off x="8760550" y="4821700"/>
            <a:ext cx="3837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15</a:t>
            </a:r>
            <a:endParaRPr>
              <a:solidFill>
                <a:srgbClr val="7F6000"/>
              </a:solidFill>
            </a:endParaRPr>
          </a:p>
        </p:txBody>
      </p:sp>
      <p:sp>
        <p:nvSpPr>
          <p:cNvPr id="235" name="Google Shape;235;p29"/>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Update Statements 2/2</a:t>
            </a:r>
            <a:endParaRPr>
              <a:solidFill>
                <a:srgbClr val="783F04"/>
              </a:solidFill>
              <a:latin typeface="Montserrat"/>
              <a:ea typeface="Montserrat"/>
              <a:cs typeface="Montserrat"/>
              <a:sym typeface="Montserrat"/>
            </a:endParaRPr>
          </a:p>
        </p:txBody>
      </p:sp>
      <p:sp>
        <p:nvSpPr>
          <p:cNvPr id="236" name="Google Shape;236;p29"/>
          <p:cNvSpPr txBox="1"/>
          <p:nvPr/>
        </p:nvSpPr>
        <p:spPr>
          <a:xfrm>
            <a:off x="4884000" y="794425"/>
            <a:ext cx="3254100" cy="28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Before</a:t>
            </a:r>
            <a:endParaRPr>
              <a:solidFill>
                <a:srgbClr val="783F04"/>
              </a:solidFill>
              <a:latin typeface="Montserrat"/>
              <a:ea typeface="Montserrat"/>
              <a:cs typeface="Montserrat"/>
              <a:sym typeface="Montserrat"/>
            </a:endParaRPr>
          </a:p>
        </p:txBody>
      </p:sp>
      <p:sp>
        <p:nvSpPr>
          <p:cNvPr id="237" name="Google Shape;237;p29"/>
          <p:cNvSpPr txBox="1"/>
          <p:nvPr/>
        </p:nvSpPr>
        <p:spPr>
          <a:xfrm>
            <a:off x="4884000" y="2991988"/>
            <a:ext cx="3254100" cy="28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After</a:t>
            </a:r>
            <a:endParaRPr>
              <a:solidFill>
                <a:srgbClr val="783F04"/>
              </a:solidFill>
              <a:latin typeface="Montserrat"/>
              <a:ea typeface="Montserrat"/>
              <a:cs typeface="Montserrat"/>
              <a:sym typeface="Montserrat"/>
            </a:endParaRPr>
          </a:p>
        </p:txBody>
      </p:sp>
      <p:pic>
        <p:nvPicPr>
          <p:cNvPr id="238" name="Google Shape;238;p29"/>
          <p:cNvPicPr preferRelativeResize="0"/>
          <p:nvPr/>
        </p:nvPicPr>
        <p:blipFill>
          <a:blip r:embed="rId3">
            <a:alphaModFix amt="90000"/>
          </a:blip>
          <a:stretch>
            <a:fillRect/>
          </a:stretch>
        </p:blipFill>
        <p:spPr>
          <a:xfrm>
            <a:off x="4884000" y="1077925"/>
            <a:ext cx="3748384" cy="1914075"/>
          </a:xfrm>
          <a:prstGeom prst="rect">
            <a:avLst/>
          </a:prstGeom>
          <a:noFill/>
          <a:ln>
            <a:noFill/>
          </a:ln>
        </p:spPr>
      </p:pic>
      <p:pic>
        <p:nvPicPr>
          <p:cNvPr id="239" name="Google Shape;239;p29"/>
          <p:cNvPicPr preferRelativeResize="0"/>
          <p:nvPr/>
        </p:nvPicPr>
        <p:blipFill>
          <a:blip r:embed="rId4">
            <a:alphaModFix amt="90000"/>
          </a:blip>
          <a:stretch>
            <a:fillRect/>
          </a:stretch>
        </p:blipFill>
        <p:spPr>
          <a:xfrm>
            <a:off x="4884000" y="3275499"/>
            <a:ext cx="3659709" cy="1868100"/>
          </a:xfrm>
          <a:prstGeom prst="rect">
            <a:avLst/>
          </a:prstGeom>
          <a:noFill/>
          <a:ln>
            <a:noFill/>
          </a:ln>
        </p:spPr>
      </p:pic>
      <p:pic>
        <p:nvPicPr>
          <p:cNvPr id="240" name="Google Shape;240;p29"/>
          <p:cNvPicPr preferRelativeResize="0"/>
          <p:nvPr/>
        </p:nvPicPr>
        <p:blipFill>
          <a:blip r:embed="rId5">
            <a:alphaModFix amt="90000"/>
          </a:blip>
          <a:stretch>
            <a:fillRect/>
          </a:stretch>
        </p:blipFill>
        <p:spPr>
          <a:xfrm>
            <a:off x="0" y="223437"/>
            <a:ext cx="4883999" cy="49200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244"/>
        <p:cNvGrpSpPr/>
        <p:nvPr/>
      </p:nvGrpSpPr>
      <p:grpSpPr>
        <a:xfrm>
          <a:off x="0" y="0"/>
          <a:ext cx="0" cy="0"/>
          <a:chOff x="0" y="0"/>
          <a:chExt cx="0" cy="0"/>
        </a:xfrm>
      </p:grpSpPr>
      <p:sp>
        <p:nvSpPr>
          <p:cNvPr id="245" name="Google Shape;245;p30"/>
          <p:cNvSpPr/>
          <p:nvPr/>
        </p:nvSpPr>
        <p:spPr>
          <a:xfrm>
            <a:off x="-85575" y="183325"/>
            <a:ext cx="49695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txBox="1"/>
          <p:nvPr/>
        </p:nvSpPr>
        <p:spPr>
          <a:xfrm>
            <a:off x="0" y="183325"/>
            <a:ext cx="488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7F6000"/>
                </a:solidFill>
                <a:latin typeface="Caveat"/>
                <a:ea typeface="Caveat"/>
                <a:cs typeface="Caveat"/>
                <a:sym typeface="Caveat"/>
              </a:rPr>
              <a:t>SQL Commands</a:t>
            </a:r>
            <a:endParaRPr sz="3300">
              <a:solidFill>
                <a:srgbClr val="7F6000"/>
              </a:solidFill>
              <a:latin typeface="Caveat"/>
              <a:ea typeface="Caveat"/>
              <a:cs typeface="Caveat"/>
              <a:sym typeface="Caveat"/>
            </a:endParaRPr>
          </a:p>
        </p:txBody>
      </p:sp>
      <p:sp>
        <p:nvSpPr>
          <p:cNvPr id="247" name="Google Shape;247;p30"/>
          <p:cNvSpPr txBox="1"/>
          <p:nvPr/>
        </p:nvSpPr>
        <p:spPr>
          <a:xfrm>
            <a:off x="8716950" y="4821700"/>
            <a:ext cx="4272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16</a:t>
            </a:r>
            <a:endParaRPr>
              <a:solidFill>
                <a:srgbClr val="7F6000"/>
              </a:solidFill>
            </a:endParaRPr>
          </a:p>
        </p:txBody>
      </p:sp>
      <p:pic>
        <p:nvPicPr>
          <p:cNvPr id="248" name="Google Shape;248;p30"/>
          <p:cNvPicPr preferRelativeResize="0"/>
          <p:nvPr/>
        </p:nvPicPr>
        <p:blipFill>
          <a:blip r:embed="rId3">
            <a:alphaModFix amt="90000"/>
          </a:blip>
          <a:stretch>
            <a:fillRect/>
          </a:stretch>
        </p:blipFill>
        <p:spPr>
          <a:xfrm>
            <a:off x="0" y="1077925"/>
            <a:ext cx="9143999" cy="4064000"/>
          </a:xfrm>
          <a:prstGeom prst="rect">
            <a:avLst/>
          </a:prstGeom>
          <a:noFill/>
          <a:ln>
            <a:noFill/>
          </a:ln>
        </p:spPr>
      </p:pic>
      <p:pic>
        <p:nvPicPr>
          <p:cNvPr id="249" name="Google Shape;249;p30"/>
          <p:cNvPicPr preferRelativeResize="0"/>
          <p:nvPr/>
        </p:nvPicPr>
        <p:blipFill>
          <a:blip r:embed="rId4">
            <a:alphaModFix amt="90000"/>
          </a:blip>
          <a:stretch>
            <a:fillRect/>
          </a:stretch>
        </p:blipFill>
        <p:spPr>
          <a:xfrm>
            <a:off x="4715475" y="2359238"/>
            <a:ext cx="2240500" cy="1501375"/>
          </a:xfrm>
          <a:prstGeom prst="rect">
            <a:avLst/>
          </a:prstGeom>
          <a:noFill/>
          <a:ln>
            <a:noFill/>
          </a:ln>
        </p:spPr>
      </p:pic>
      <p:sp>
        <p:nvSpPr>
          <p:cNvPr id="250" name="Google Shape;250;p30"/>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Join Query w Group By 1/2</a:t>
            </a:r>
            <a:endParaRPr>
              <a:solidFill>
                <a:srgbClr val="783F04"/>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254"/>
        <p:cNvGrpSpPr/>
        <p:nvPr/>
      </p:nvGrpSpPr>
      <p:grpSpPr>
        <a:xfrm>
          <a:off x="0" y="0"/>
          <a:ext cx="0" cy="0"/>
          <a:chOff x="0" y="0"/>
          <a:chExt cx="0" cy="0"/>
        </a:xfrm>
      </p:grpSpPr>
      <p:sp>
        <p:nvSpPr>
          <p:cNvPr id="255" name="Google Shape;255;p31"/>
          <p:cNvSpPr txBox="1"/>
          <p:nvPr/>
        </p:nvSpPr>
        <p:spPr>
          <a:xfrm>
            <a:off x="8734375" y="4821700"/>
            <a:ext cx="4098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17</a:t>
            </a:r>
            <a:endParaRPr>
              <a:solidFill>
                <a:srgbClr val="7F6000"/>
              </a:solidFill>
            </a:endParaRPr>
          </a:p>
        </p:txBody>
      </p:sp>
      <p:pic>
        <p:nvPicPr>
          <p:cNvPr id="256" name="Google Shape;256;p31"/>
          <p:cNvPicPr preferRelativeResize="0"/>
          <p:nvPr/>
        </p:nvPicPr>
        <p:blipFill>
          <a:blip r:embed="rId3">
            <a:alphaModFix amt="90000"/>
          </a:blip>
          <a:stretch>
            <a:fillRect/>
          </a:stretch>
        </p:blipFill>
        <p:spPr>
          <a:xfrm>
            <a:off x="0" y="241025"/>
            <a:ext cx="7464663" cy="4902475"/>
          </a:xfrm>
          <a:prstGeom prst="rect">
            <a:avLst/>
          </a:prstGeom>
          <a:noFill/>
          <a:ln>
            <a:noFill/>
          </a:ln>
        </p:spPr>
      </p:pic>
      <p:pic>
        <p:nvPicPr>
          <p:cNvPr id="257" name="Google Shape;257;p31"/>
          <p:cNvPicPr preferRelativeResize="0"/>
          <p:nvPr/>
        </p:nvPicPr>
        <p:blipFill>
          <a:blip r:embed="rId4">
            <a:alphaModFix amt="90000"/>
          </a:blip>
          <a:stretch>
            <a:fillRect/>
          </a:stretch>
        </p:blipFill>
        <p:spPr>
          <a:xfrm>
            <a:off x="4703025" y="1870100"/>
            <a:ext cx="4111325" cy="1936750"/>
          </a:xfrm>
          <a:prstGeom prst="rect">
            <a:avLst/>
          </a:prstGeom>
          <a:noFill/>
          <a:ln>
            <a:noFill/>
          </a:ln>
        </p:spPr>
      </p:pic>
      <p:sp>
        <p:nvSpPr>
          <p:cNvPr id="258" name="Google Shape;258;p31"/>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Join Query w Group By 2/2</a:t>
            </a:r>
            <a:endParaRPr>
              <a:solidFill>
                <a:srgbClr val="783F04"/>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70"/>
        <p:cNvGrpSpPr/>
        <p:nvPr/>
      </p:nvGrpSpPr>
      <p:grpSpPr>
        <a:xfrm>
          <a:off x="0" y="0"/>
          <a:ext cx="0" cy="0"/>
          <a:chOff x="0" y="0"/>
          <a:chExt cx="0" cy="0"/>
        </a:xfrm>
      </p:grpSpPr>
      <p:pic>
        <p:nvPicPr>
          <p:cNvPr id="71" name="Google Shape;71;p14"/>
          <p:cNvPicPr preferRelativeResize="0"/>
          <p:nvPr/>
        </p:nvPicPr>
        <p:blipFill>
          <a:blip r:embed="rId3">
            <a:alphaModFix amt="84000"/>
          </a:blip>
          <a:stretch>
            <a:fillRect/>
          </a:stretch>
        </p:blipFill>
        <p:spPr>
          <a:xfrm>
            <a:off x="217700" y="2915249"/>
            <a:ext cx="3072725" cy="2284275"/>
          </a:xfrm>
          <a:prstGeom prst="rect">
            <a:avLst/>
          </a:prstGeom>
          <a:noFill/>
          <a:ln>
            <a:noFill/>
          </a:ln>
        </p:spPr>
      </p:pic>
      <p:pic>
        <p:nvPicPr>
          <p:cNvPr id="72" name="Google Shape;72;p14"/>
          <p:cNvPicPr preferRelativeResize="0"/>
          <p:nvPr/>
        </p:nvPicPr>
        <p:blipFill>
          <a:blip r:embed="rId4">
            <a:alphaModFix amt="83000"/>
          </a:blip>
          <a:stretch>
            <a:fillRect/>
          </a:stretch>
        </p:blipFill>
        <p:spPr>
          <a:xfrm>
            <a:off x="1002516" y="1822756"/>
            <a:ext cx="4048234" cy="2678536"/>
          </a:xfrm>
          <a:prstGeom prst="rect">
            <a:avLst/>
          </a:prstGeom>
          <a:noFill/>
          <a:ln>
            <a:noFill/>
          </a:ln>
        </p:spPr>
      </p:pic>
      <p:sp>
        <p:nvSpPr>
          <p:cNvPr id="73" name="Google Shape;73;p14"/>
          <p:cNvSpPr/>
          <p:nvPr/>
        </p:nvSpPr>
        <p:spPr>
          <a:xfrm>
            <a:off x="-85575" y="183325"/>
            <a:ext cx="49695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txBox="1"/>
          <p:nvPr/>
        </p:nvSpPr>
        <p:spPr>
          <a:xfrm>
            <a:off x="0" y="183325"/>
            <a:ext cx="488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7F6000"/>
                </a:solidFill>
                <a:latin typeface="Caveat"/>
                <a:ea typeface="Caveat"/>
                <a:cs typeface="Caveat"/>
                <a:sym typeface="Caveat"/>
              </a:rPr>
              <a:t>Table of Contents</a:t>
            </a:r>
            <a:endParaRPr sz="3300">
              <a:solidFill>
                <a:srgbClr val="7F6000"/>
              </a:solidFill>
              <a:latin typeface="Caveat"/>
              <a:ea typeface="Caveat"/>
              <a:cs typeface="Caveat"/>
              <a:sym typeface="Caveat"/>
            </a:endParaRPr>
          </a:p>
        </p:txBody>
      </p:sp>
      <p:sp>
        <p:nvSpPr>
          <p:cNvPr id="75" name="Google Shape;75;p14"/>
          <p:cNvSpPr/>
          <p:nvPr/>
        </p:nvSpPr>
        <p:spPr>
          <a:xfrm>
            <a:off x="3896150" y="970175"/>
            <a:ext cx="265500" cy="285000"/>
          </a:xfrm>
          <a:prstGeom prst="rect">
            <a:avLst/>
          </a:prstGeom>
          <a:solidFill>
            <a:srgbClr val="948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389900" y="970175"/>
            <a:ext cx="265500" cy="2850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4822150" y="970175"/>
            <a:ext cx="265500" cy="285000"/>
          </a:xfrm>
          <a:prstGeom prst="rect">
            <a:avLst/>
          </a:pr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14"/>
          <p:cNvPicPr preferRelativeResize="0"/>
          <p:nvPr/>
        </p:nvPicPr>
        <p:blipFill>
          <a:blip r:embed="rId5">
            <a:alphaModFix/>
          </a:blip>
          <a:stretch>
            <a:fillRect/>
          </a:stretch>
        </p:blipFill>
        <p:spPr>
          <a:xfrm>
            <a:off x="1002516" y="1368975"/>
            <a:ext cx="2415757" cy="3206544"/>
          </a:xfrm>
          <a:prstGeom prst="rect">
            <a:avLst/>
          </a:prstGeom>
          <a:noFill/>
          <a:ln>
            <a:noFill/>
          </a:ln>
        </p:spPr>
      </p:pic>
      <p:sp>
        <p:nvSpPr>
          <p:cNvPr id="79" name="Google Shape;79;p14"/>
          <p:cNvSpPr/>
          <p:nvPr/>
        </p:nvSpPr>
        <p:spPr>
          <a:xfrm>
            <a:off x="895925" y="3932200"/>
            <a:ext cx="265500" cy="285000"/>
          </a:xfrm>
          <a:prstGeom prst="rect">
            <a:avLst/>
          </a:prstGeom>
          <a:solidFill>
            <a:srgbClr val="F9EF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895925" y="3421475"/>
            <a:ext cx="265500" cy="285000"/>
          </a:xfrm>
          <a:prstGeom prst="rect">
            <a:avLst/>
          </a:prstGeom>
          <a:solidFill>
            <a:srgbClr val="FDD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p:nvPr/>
        </p:nvSpPr>
        <p:spPr>
          <a:xfrm>
            <a:off x="5177300" y="693000"/>
            <a:ext cx="3890400" cy="37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783F04"/>
                </a:solidFill>
                <a:latin typeface="Montserrat"/>
                <a:ea typeface="Montserrat"/>
                <a:cs typeface="Montserrat"/>
                <a:sym typeface="Montserrat"/>
              </a:rPr>
              <a:t>I. Business Situation </a:t>
            </a:r>
            <a:endParaRPr sz="1600">
              <a:solidFill>
                <a:srgbClr val="783F04"/>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600">
                <a:solidFill>
                  <a:srgbClr val="783F04"/>
                </a:solidFill>
                <a:latin typeface="Montserrat"/>
                <a:ea typeface="Montserrat"/>
                <a:cs typeface="Montserrat"/>
                <a:sym typeface="Montserrat"/>
              </a:rPr>
              <a:t>II. </a:t>
            </a:r>
            <a:r>
              <a:rPr lang="en" sz="1550">
                <a:solidFill>
                  <a:srgbClr val="783F04"/>
                </a:solidFill>
                <a:latin typeface="Montserrat"/>
                <a:ea typeface="Montserrat"/>
                <a:cs typeface="Montserrat"/>
                <a:sym typeface="Montserrat"/>
              </a:rPr>
              <a:t>Database Purpose &amp; Requirements</a:t>
            </a:r>
            <a:r>
              <a:rPr lang="en" sz="1600">
                <a:solidFill>
                  <a:srgbClr val="783F04"/>
                </a:solidFill>
                <a:latin typeface="Montserrat"/>
                <a:ea typeface="Montserrat"/>
                <a:cs typeface="Montserrat"/>
                <a:sym typeface="Montserrat"/>
              </a:rPr>
              <a:t> </a:t>
            </a:r>
            <a:endParaRPr sz="1600">
              <a:solidFill>
                <a:srgbClr val="783F04"/>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600">
                <a:solidFill>
                  <a:srgbClr val="783F04"/>
                </a:solidFill>
                <a:latin typeface="Montserrat"/>
                <a:ea typeface="Montserrat"/>
                <a:cs typeface="Montserrat"/>
                <a:sym typeface="Montserrat"/>
              </a:rPr>
              <a:t>III. Database Development Schedule </a:t>
            </a:r>
            <a:endParaRPr sz="1600">
              <a:solidFill>
                <a:srgbClr val="783F04"/>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600">
                <a:solidFill>
                  <a:srgbClr val="783F04"/>
                </a:solidFill>
                <a:latin typeface="Montserrat"/>
                <a:ea typeface="Montserrat"/>
                <a:cs typeface="Montserrat"/>
                <a:sym typeface="Montserrat"/>
              </a:rPr>
              <a:t>IV. ER Diagram </a:t>
            </a:r>
            <a:endParaRPr sz="1600">
              <a:solidFill>
                <a:srgbClr val="783F04"/>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600">
                <a:solidFill>
                  <a:srgbClr val="783F04"/>
                </a:solidFill>
                <a:latin typeface="Montserrat"/>
                <a:ea typeface="Montserrat"/>
                <a:cs typeface="Montserrat"/>
                <a:sym typeface="Montserrat"/>
              </a:rPr>
              <a:t>V. EER Diagram </a:t>
            </a:r>
            <a:endParaRPr sz="1600">
              <a:solidFill>
                <a:srgbClr val="783F04"/>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600">
                <a:solidFill>
                  <a:srgbClr val="783F04"/>
                </a:solidFill>
                <a:latin typeface="Montserrat"/>
                <a:ea typeface="Montserrat"/>
                <a:cs typeface="Montserrat"/>
                <a:sym typeface="Montserrat"/>
              </a:rPr>
              <a:t>VI. SQL Commands </a:t>
            </a:r>
            <a:endParaRPr sz="1600">
              <a:solidFill>
                <a:srgbClr val="783F04"/>
              </a:solidFill>
              <a:latin typeface="Montserrat"/>
              <a:ea typeface="Montserrat"/>
              <a:cs typeface="Montserrat"/>
              <a:sym typeface="Montserrat"/>
            </a:endParaRPr>
          </a:p>
          <a:p>
            <a:pPr marL="457200" lvl="0" indent="-330200" algn="l" rtl="0">
              <a:lnSpc>
                <a:spcPct val="115000"/>
              </a:lnSpc>
              <a:spcBef>
                <a:spcPts val="0"/>
              </a:spcBef>
              <a:spcAft>
                <a:spcPts val="0"/>
              </a:spcAft>
              <a:buClr>
                <a:srgbClr val="783F04"/>
              </a:buClr>
              <a:buSzPts val="1600"/>
              <a:buFont typeface="Montserrat"/>
              <a:buChar char="-"/>
            </a:pPr>
            <a:r>
              <a:rPr lang="en" sz="1600">
                <a:solidFill>
                  <a:srgbClr val="783F04"/>
                </a:solidFill>
                <a:latin typeface="Montserrat"/>
                <a:ea typeface="Montserrat"/>
                <a:cs typeface="Montserrat"/>
                <a:sym typeface="Montserrat"/>
              </a:rPr>
              <a:t>9 Table Creation &amp; Population</a:t>
            </a:r>
            <a:endParaRPr sz="1600">
              <a:solidFill>
                <a:srgbClr val="783F04"/>
              </a:solidFill>
              <a:latin typeface="Montserrat"/>
              <a:ea typeface="Montserrat"/>
              <a:cs typeface="Montserrat"/>
              <a:sym typeface="Montserrat"/>
            </a:endParaRPr>
          </a:p>
          <a:p>
            <a:pPr marL="457200" lvl="0" indent="-330200" algn="l" rtl="0">
              <a:lnSpc>
                <a:spcPct val="115000"/>
              </a:lnSpc>
              <a:spcBef>
                <a:spcPts val="0"/>
              </a:spcBef>
              <a:spcAft>
                <a:spcPts val="0"/>
              </a:spcAft>
              <a:buClr>
                <a:srgbClr val="783F04"/>
              </a:buClr>
              <a:buSzPts val="1600"/>
              <a:buFont typeface="Montserrat"/>
              <a:buChar char="-"/>
            </a:pPr>
            <a:r>
              <a:rPr lang="en" sz="1600">
                <a:solidFill>
                  <a:srgbClr val="783F04"/>
                </a:solidFill>
                <a:latin typeface="Montserrat"/>
                <a:ea typeface="Montserrat"/>
                <a:cs typeface="Montserrat"/>
                <a:sym typeface="Montserrat"/>
              </a:rPr>
              <a:t>2 Update Statements </a:t>
            </a:r>
            <a:endParaRPr sz="1600">
              <a:solidFill>
                <a:srgbClr val="783F04"/>
              </a:solidFill>
              <a:latin typeface="Montserrat"/>
              <a:ea typeface="Montserrat"/>
              <a:cs typeface="Montserrat"/>
              <a:sym typeface="Montserrat"/>
            </a:endParaRPr>
          </a:p>
          <a:p>
            <a:pPr marL="457200" lvl="0" indent="-330200" algn="l" rtl="0">
              <a:lnSpc>
                <a:spcPct val="115000"/>
              </a:lnSpc>
              <a:spcBef>
                <a:spcPts val="0"/>
              </a:spcBef>
              <a:spcAft>
                <a:spcPts val="0"/>
              </a:spcAft>
              <a:buClr>
                <a:srgbClr val="783F04"/>
              </a:buClr>
              <a:buSzPts val="1600"/>
              <a:buFont typeface="Montserrat"/>
              <a:buChar char="-"/>
            </a:pPr>
            <a:r>
              <a:rPr lang="en" sz="1600">
                <a:solidFill>
                  <a:srgbClr val="783F04"/>
                </a:solidFill>
                <a:latin typeface="Montserrat"/>
                <a:ea typeface="Montserrat"/>
                <a:cs typeface="Montserrat"/>
                <a:sym typeface="Montserrat"/>
              </a:rPr>
              <a:t>8 Select Statements</a:t>
            </a:r>
            <a:endParaRPr sz="1600">
              <a:solidFill>
                <a:srgbClr val="783F04"/>
              </a:solidFill>
              <a:latin typeface="Montserrat"/>
              <a:ea typeface="Montserrat"/>
              <a:cs typeface="Montserrat"/>
              <a:sym typeface="Montserrat"/>
            </a:endParaRPr>
          </a:p>
          <a:p>
            <a:pPr marL="914400" lvl="1" indent="-330200" algn="l" rtl="0">
              <a:lnSpc>
                <a:spcPct val="115000"/>
              </a:lnSpc>
              <a:spcBef>
                <a:spcPts val="0"/>
              </a:spcBef>
              <a:spcAft>
                <a:spcPts val="0"/>
              </a:spcAft>
              <a:buClr>
                <a:srgbClr val="783F04"/>
              </a:buClr>
              <a:buSzPts val="1600"/>
              <a:buFont typeface="Montserrat"/>
              <a:buChar char="-"/>
            </a:pPr>
            <a:r>
              <a:rPr lang="en" sz="1600">
                <a:solidFill>
                  <a:srgbClr val="783F04"/>
                </a:solidFill>
                <a:latin typeface="Montserrat"/>
                <a:ea typeface="Montserrat"/>
                <a:cs typeface="Montserrat"/>
                <a:sym typeface="Montserrat"/>
              </a:rPr>
              <a:t>2 Join Queries w Group By</a:t>
            </a:r>
            <a:endParaRPr sz="1600">
              <a:solidFill>
                <a:srgbClr val="783F04"/>
              </a:solidFill>
              <a:latin typeface="Montserrat"/>
              <a:ea typeface="Montserrat"/>
              <a:cs typeface="Montserrat"/>
              <a:sym typeface="Montserrat"/>
            </a:endParaRPr>
          </a:p>
          <a:p>
            <a:pPr marL="914400" lvl="1" indent="-330200" algn="l" rtl="0">
              <a:lnSpc>
                <a:spcPct val="115000"/>
              </a:lnSpc>
              <a:spcBef>
                <a:spcPts val="0"/>
              </a:spcBef>
              <a:spcAft>
                <a:spcPts val="0"/>
              </a:spcAft>
              <a:buClr>
                <a:srgbClr val="783F04"/>
              </a:buClr>
              <a:buSzPts val="1600"/>
              <a:buFont typeface="Montserrat"/>
              <a:buChar char="-"/>
            </a:pPr>
            <a:r>
              <a:rPr lang="en" sz="1600">
                <a:solidFill>
                  <a:srgbClr val="783F04"/>
                </a:solidFill>
                <a:latin typeface="Montserrat"/>
                <a:ea typeface="Montserrat"/>
                <a:cs typeface="Montserrat"/>
                <a:sym typeface="Montserrat"/>
              </a:rPr>
              <a:t>4 Additional Join Queries </a:t>
            </a:r>
            <a:endParaRPr sz="1600">
              <a:solidFill>
                <a:srgbClr val="783F04"/>
              </a:solidFill>
              <a:latin typeface="Montserrat"/>
              <a:ea typeface="Montserrat"/>
              <a:cs typeface="Montserrat"/>
              <a:sym typeface="Montserrat"/>
            </a:endParaRPr>
          </a:p>
          <a:p>
            <a:pPr marL="914400" lvl="1" indent="-330200" algn="l" rtl="0">
              <a:lnSpc>
                <a:spcPct val="115000"/>
              </a:lnSpc>
              <a:spcBef>
                <a:spcPts val="0"/>
              </a:spcBef>
              <a:spcAft>
                <a:spcPts val="0"/>
              </a:spcAft>
              <a:buClr>
                <a:srgbClr val="783F04"/>
              </a:buClr>
              <a:buSzPts val="1600"/>
              <a:buFont typeface="Montserrat"/>
              <a:buChar char="-"/>
            </a:pPr>
            <a:r>
              <a:rPr lang="en" sz="1600">
                <a:solidFill>
                  <a:srgbClr val="783F04"/>
                </a:solidFill>
                <a:latin typeface="Montserrat"/>
                <a:ea typeface="Montserrat"/>
                <a:cs typeface="Montserrat"/>
                <a:sym typeface="Montserrat"/>
              </a:rPr>
              <a:t>2 Select Statements </a:t>
            </a:r>
            <a:r>
              <a:rPr lang="en" sz="1200">
                <a:solidFill>
                  <a:srgbClr val="783F04"/>
                </a:solidFill>
                <a:latin typeface="Montserrat"/>
                <a:ea typeface="Montserrat"/>
                <a:cs typeface="Montserrat"/>
                <a:sym typeface="Montserrat"/>
              </a:rPr>
              <a:t>Incorporated throughout </a:t>
            </a:r>
            <a:r>
              <a:rPr lang="en" sz="1600">
                <a:solidFill>
                  <a:srgbClr val="783F04"/>
                </a:solidFill>
                <a:latin typeface="Montserrat"/>
                <a:ea typeface="Montserrat"/>
                <a:cs typeface="Montserrat"/>
                <a:sym typeface="Montserrat"/>
              </a:rPr>
              <a:t> </a:t>
            </a:r>
            <a:endParaRPr>
              <a:latin typeface="Montserrat"/>
              <a:ea typeface="Montserrat"/>
              <a:cs typeface="Montserrat"/>
              <a:sym typeface="Montserrat"/>
            </a:endParaRPr>
          </a:p>
        </p:txBody>
      </p:sp>
      <p:pic>
        <p:nvPicPr>
          <p:cNvPr id="82" name="Google Shape;82;p14"/>
          <p:cNvPicPr preferRelativeResize="0"/>
          <p:nvPr/>
        </p:nvPicPr>
        <p:blipFill>
          <a:blip r:embed="rId6">
            <a:alphaModFix/>
          </a:blip>
          <a:stretch>
            <a:fillRect/>
          </a:stretch>
        </p:blipFill>
        <p:spPr>
          <a:xfrm>
            <a:off x="2002046" y="1539310"/>
            <a:ext cx="1863120" cy="3390040"/>
          </a:xfrm>
          <a:prstGeom prst="rect">
            <a:avLst/>
          </a:prstGeom>
          <a:noFill/>
          <a:ln>
            <a:noFill/>
          </a:ln>
        </p:spPr>
      </p:pic>
      <p:sp>
        <p:nvSpPr>
          <p:cNvPr id="83" name="Google Shape;83;p14"/>
          <p:cNvSpPr/>
          <p:nvPr/>
        </p:nvSpPr>
        <p:spPr>
          <a:xfrm>
            <a:off x="895925" y="4442925"/>
            <a:ext cx="265500" cy="285000"/>
          </a:xfrm>
          <a:prstGeom prst="rect">
            <a:avLst/>
          </a:prstGeom>
          <a:solidFill>
            <a:srgbClr val="6A5743">
              <a:alpha val="8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262"/>
        <p:cNvGrpSpPr/>
        <p:nvPr/>
      </p:nvGrpSpPr>
      <p:grpSpPr>
        <a:xfrm>
          <a:off x="0" y="0"/>
          <a:ext cx="0" cy="0"/>
          <a:chOff x="0" y="0"/>
          <a:chExt cx="0" cy="0"/>
        </a:xfrm>
      </p:grpSpPr>
      <p:sp>
        <p:nvSpPr>
          <p:cNvPr id="263" name="Google Shape;263;p32"/>
          <p:cNvSpPr/>
          <p:nvPr/>
        </p:nvSpPr>
        <p:spPr>
          <a:xfrm>
            <a:off x="-85575" y="183325"/>
            <a:ext cx="49695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txBox="1"/>
          <p:nvPr/>
        </p:nvSpPr>
        <p:spPr>
          <a:xfrm>
            <a:off x="0" y="183325"/>
            <a:ext cx="488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7F6000"/>
                </a:solidFill>
                <a:latin typeface="Caveat"/>
                <a:ea typeface="Caveat"/>
                <a:cs typeface="Caveat"/>
                <a:sym typeface="Caveat"/>
              </a:rPr>
              <a:t>SQL Commands</a:t>
            </a:r>
            <a:endParaRPr sz="3300">
              <a:solidFill>
                <a:srgbClr val="7F6000"/>
              </a:solidFill>
              <a:latin typeface="Caveat"/>
              <a:ea typeface="Caveat"/>
              <a:cs typeface="Caveat"/>
              <a:sym typeface="Caveat"/>
            </a:endParaRPr>
          </a:p>
        </p:txBody>
      </p:sp>
      <p:sp>
        <p:nvSpPr>
          <p:cNvPr id="265" name="Google Shape;265;p32"/>
          <p:cNvSpPr txBox="1"/>
          <p:nvPr/>
        </p:nvSpPr>
        <p:spPr>
          <a:xfrm>
            <a:off x="8734375" y="4821700"/>
            <a:ext cx="4098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18</a:t>
            </a:r>
            <a:endParaRPr>
              <a:solidFill>
                <a:srgbClr val="7F6000"/>
              </a:solidFill>
            </a:endParaRPr>
          </a:p>
        </p:txBody>
      </p:sp>
      <p:pic>
        <p:nvPicPr>
          <p:cNvPr id="266" name="Google Shape;266;p32"/>
          <p:cNvPicPr preferRelativeResize="0"/>
          <p:nvPr/>
        </p:nvPicPr>
        <p:blipFill>
          <a:blip r:embed="rId3">
            <a:alphaModFix amt="90000"/>
          </a:blip>
          <a:stretch>
            <a:fillRect/>
          </a:stretch>
        </p:blipFill>
        <p:spPr>
          <a:xfrm>
            <a:off x="-21876" y="1909125"/>
            <a:ext cx="9187784" cy="3234475"/>
          </a:xfrm>
          <a:prstGeom prst="rect">
            <a:avLst/>
          </a:prstGeom>
          <a:noFill/>
          <a:ln>
            <a:noFill/>
          </a:ln>
        </p:spPr>
      </p:pic>
      <p:pic>
        <p:nvPicPr>
          <p:cNvPr id="267" name="Google Shape;267;p32"/>
          <p:cNvPicPr preferRelativeResize="0"/>
          <p:nvPr/>
        </p:nvPicPr>
        <p:blipFill>
          <a:blip r:embed="rId4">
            <a:alphaModFix amt="90000"/>
          </a:blip>
          <a:stretch>
            <a:fillRect/>
          </a:stretch>
        </p:blipFill>
        <p:spPr>
          <a:xfrm>
            <a:off x="5966750" y="-35525"/>
            <a:ext cx="3177424" cy="2300875"/>
          </a:xfrm>
          <a:prstGeom prst="rect">
            <a:avLst/>
          </a:prstGeom>
          <a:noFill/>
          <a:ln>
            <a:noFill/>
          </a:ln>
        </p:spPr>
      </p:pic>
      <p:sp>
        <p:nvSpPr>
          <p:cNvPr id="268" name="Google Shape;268;p32"/>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Additional Join Queries  1/4</a:t>
            </a:r>
            <a:endParaRPr>
              <a:solidFill>
                <a:srgbClr val="783F04"/>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272"/>
        <p:cNvGrpSpPr/>
        <p:nvPr/>
      </p:nvGrpSpPr>
      <p:grpSpPr>
        <a:xfrm>
          <a:off x="0" y="0"/>
          <a:ext cx="0" cy="0"/>
          <a:chOff x="0" y="0"/>
          <a:chExt cx="0" cy="0"/>
        </a:xfrm>
      </p:grpSpPr>
      <p:sp>
        <p:nvSpPr>
          <p:cNvPr id="273" name="Google Shape;273;p33"/>
          <p:cNvSpPr txBox="1"/>
          <p:nvPr/>
        </p:nvSpPr>
        <p:spPr>
          <a:xfrm>
            <a:off x="8743100" y="4821700"/>
            <a:ext cx="4011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19</a:t>
            </a:r>
            <a:endParaRPr>
              <a:solidFill>
                <a:srgbClr val="7F6000"/>
              </a:solidFill>
            </a:endParaRPr>
          </a:p>
        </p:txBody>
      </p:sp>
      <p:pic>
        <p:nvPicPr>
          <p:cNvPr id="274" name="Google Shape;274;p33"/>
          <p:cNvPicPr preferRelativeResize="0"/>
          <p:nvPr/>
        </p:nvPicPr>
        <p:blipFill>
          <a:blip r:embed="rId3">
            <a:alphaModFix amt="90000"/>
          </a:blip>
          <a:stretch>
            <a:fillRect/>
          </a:stretch>
        </p:blipFill>
        <p:spPr>
          <a:xfrm>
            <a:off x="0" y="1471112"/>
            <a:ext cx="9144000" cy="3672388"/>
          </a:xfrm>
          <a:prstGeom prst="rect">
            <a:avLst/>
          </a:prstGeom>
          <a:noFill/>
          <a:ln>
            <a:noFill/>
          </a:ln>
        </p:spPr>
      </p:pic>
      <p:pic>
        <p:nvPicPr>
          <p:cNvPr id="275" name="Google Shape;275;p33"/>
          <p:cNvPicPr preferRelativeResize="0"/>
          <p:nvPr/>
        </p:nvPicPr>
        <p:blipFill>
          <a:blip r:embed="rId4">
            <a:alphaModFix amt="90000"/>
          </a:blip>
          <a:stretch>
            <a:fillRect/>
          </a:stretch>
        </p:blipFill>
        <p:spPr>
          <a:xfrm>
            <a:off x="6842625" y="0"/>
            <a:ext cx="2301375" cy="1753425"/>
          </a:xfrm>
          <a:prstGeom prst="rect">
            <a:avLst/>
          </a:prstGeom>
          <a:noFill/>
          <a:ln>
            <a:noFill/>
          </a:ln>
        </p:spPr>
      </p:pic>
      <p:sp>
        <p:nvSpPr>
          <p:cNvPr id="276" name="Google Shape;276;p33"/>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Additional Join Queries  2/4</a:t>
            </a:r>
            <a:endParaRPr>
              <a:solidFill>
                <a:srgbClr val="783F04"/>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280"/>
        <p:cNvGrpSpPr/>
        <p:nvPr/>
      </p:nvGrpSpPr>
      <p:grpSpPr>
        <a:xfrm>
          <a:off x="0" y="0"/>
          <a:ext cx="0" cy="0"/>
          <a:chOff x="0" y="0"/>
          <a:chExt cx="0" cy="0"/>
        </a:xfrm>
      </p:grpSpPr>
      <p:sp>
        <p:nvSpPr>
          <p:cNvPr id="281" name="Google Shape;281;p34"/>
          <p:cNvSpPr txBox="1"/>
          <p:nvPr/>
        </p:nvSpPr>
        <p:spPr>
          <a:xfrm>
            <a:off x="8716950" y="4821700"/>
            <a:ext cx="4272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20</a:t>
            </a:r>
            <a:endParaRPr>
              <a:solidFill>
                <a:srgbClr val="7F6000"/>
              </a:solidFill>
            </a:endParaRPr>
          </a:p>
        </p:txBody>
      </p:sp>
      <p:pic>
        <p:nvPicPr>
          <p:cNvPr id="282" name="Google Shape;282;p34"/>
          <p:cNvPicPr preferRelativeResize="0"/>
          <p:nvPr/>
        </p:nvPicPr>
        <p:blipFill>
          <a:blip r:embed="rId3">
            <a:alphaModFix amt="90000"/>
          </a:blip>
          <a:stretch>
            <a:fillRect/>
          </a:stretch>
        </p:blipFill>
        <p:spPr>
          <a:xfrm>
            <a:off x="0" y="1728371"/>
            <a:ext cx="9144000" cy="3415229"/>
          </a:xfrm>
          <a:prstGeom prst="rect">
            <a:avLst/>
          </a:prstGeom>
          <a:noFill/>
          <a:ln>
            <a:noFill/>
          </a:ln>
        </p:spPr>
      </p:pic>
      <p:pic>
        <p:nvPicPr>
          <p:cNvPr id="283" name="Google Shape;283;p34"/>
          <p:cNvPicPr preferRelativeResize="0"/>
          <p:nvPr/>
        </p:nvPicPr>
        <p:blipFill>
          <a:blip r:embed="rId4">
            <a:alphaModFix amt="90000"/>
          </a:blip>
          <a:stretch>
            <a:fillRect/>
          </a:stretch>
        </p:blipFill>
        <p:spPr>
          <a:xfrm>
            <a:off x="5186250" y="0"/>
            <a:ext cx="3957900" cy="2094650"/>
          </a:xfrm>
          <a:prstGeom prst="rect">
            <a:avLst/>
          </a:prstGeom>
          <a:noFill/>
          <a:ln>
            <a:noFill/>
          </a:ln>
        </p:spPr>
      </p:pic>
      <p:sp>
        <p:nvSpPr>
          <p:cNvPr id="284" name="Google Shape;284;p34"/>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Additional Join Queries  3/4</a:t>
            </a:r>
            <a:endParaRPr>
              <a:solidFill>
                <a:srgbClr val="783F04"/>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288"/>
        <p:cNvGrpSpPr/>
        <p:nvPr/>
      </p:nvGrpSpPr>
      <p:grpSpPr>
        <a:xfrm>
          <a:off x="0" y="0"/>
          <a:ext cx="0" cy="0"/>
          <a:chOff x="0" y="0"/>
          <a:chExt cx="0" cy="0"/>
        </a:xfrm>
      </p:grpSpPr>
      <p:sp>
        <p:nvSpPr>
          <p:cNvPr id="289" name="Google Shape;289;p35"/>
          <p:cNvSpPr txBox="1"/>
          <p:nvPr/>
        </p:nvSpPr>
        <p:spPr>
          <a:xfrm>
            <a:off x="8708225" y="4821700"/>
            <a:ext cx="4359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21</a:t>
            </a:r>
            <a:endParaRPr>
              <a:solidFill>
                <a:srgbClr val="7F6000"/>
              </a:solidFill>
            </a:endParaRPr>
          </a:p>
        </p:txBody>
      </p:sp>
      <p:pic>
        <p:nvPicPr>
          <p:cNvPr id="290" name="Google Shape;290;p35"/>
          <p:cNvPicPr preferRelativeResize="0"/>
          <p:nvPr/>
        </p:nvPicPr>
        <p:blipFill>
          <a:blip r:embed="rId3">
            <a:alphaModFix amt="90000"/>
          </a:blip>
          <a:stretch>
            <a:fillRect/>
          </a:stretch>
        </p:blipFill>
        <p:spPr>
          <a:xfrm>
            <a:off x="0" y="1636325"/>
            <a:ext cx="9144000" cy="3507275"/>
          </a:xfrm>
          <a:prstGeom prst="rect">
            <a:avLst/>
          </a:prstGeom>
          <a:noFill/>
          <a:ln>
            <a:noFill/>
          </a:ln>
        </p:spPr>
      </p:pic>
      <p:pic>
        <p:nvPicPr>
          <p:cNvPr id="291" name="Google Shape;291;p35"/>
          <p:cNvPicPr preferRelativeResize="0"/>
          <p:nvPr/>
        </p:nvPicPr>
        <p:blipFill>
          <a:blip r:embed="rId4">
            <a:alphaModFix amt="90000"/>
          </a:blip>
          <a:stretch>
            <a:fillRect/>
          </a:stretch>
        </p:blipFill>
        <p:spPr>
          <a:xfrm>
            <a:off x="5105995" y="0"/>
            <a:ext cx="4038004" cy="1636325"/>
          </a:xfrm>
          <a:prstGeom prst="rect">
            <a:avLst/>
          </a:prstGeom>
          <a:noFill/>
          <a:ln>
            <a:noFill/>
          </a:ln>
        </p:spPr>
      </p:pic>
      <p:sp>
        <p:nvSpPr>
          <p:cNvPr id="292" name="Google Shape;292;p35"/>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Additional Join Queries  4/4</a:t>
            </a:r>
            <a:endParaRPr>
              <a:solidFill>
                <a:srgbClr val="783F04"/>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87"/>
        <p:cNvGrpSpPr/>
        <p:nvPr/>
      </p:nvGrpSpPr>
      <p:grpSpPr>
        <a:xfrm>
          <a:off x="0" y="0"/>
          <a:ext cx="0" cy="0"/>
          <a:chOff x="0" y="0"/>
          <a:chExt cx="0" cy="0"/>
        </a:xfrm>
      </p:grpSpPr>
      <p:pic>
        <p:nvPicPr>
          <p:cNvPr id="88" name="Google Shape;88;p15"/>
          <p:cNvPicPr preferRelativeResize="0"/>
          <p:nvPr/>
        </p:nvPicPr>
        <p:blipFill>
          <a:blip r:embed="rId3">
            <a:alphaModFix/>
          </a:blip>
          <a:stretch>
            <a:fillRect/>
          </a:stretch>
        </p:blipFill>
        <p:spPr>
          <a:xfrm>
            <a:off x="5332989" y="217050"/>
            <a:ext cx="3564750" cy="4709399"/>
          </a:xfrm>
          <a:prstGeom prst="rect">
            <a:avLst/>
          </a:prstGeom>
          <a:noFill/>
          <a:ln>
            <a:noFill/>
          </a:ln>
        </p:spPr>
      </p:pic>
      <p:sp>
        <p:nvSpPr>
          <p:cNvPr id="89" name="Google Shape;89;p15"/>
          <p:cNvSpPr/>
          <p:nvPr/>
        </p:nvSpPr>
        <p:spPr>
          <a:xfrm>
            <a:off x="-85575" y="183325"/>
            <a:ext cx="49695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p:nvPr/>
        </p:nvSpPr>
        <p:spPr>
          <a:xfrm>
            <a:off x="0" y="183450"/>
            <a:ext cx="488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7F6000"/>
                </a:solidFill>
                <a:latin typeface="Caveat"/>
                <a:ea typeface="Caveat"/>
                <a:cs typeface="Caveat"/>
                <a:sym typeface="Caveat"/>
              </a:rPr>
              <a:t>Business Situation</a:t>
            </a:r>
            <a:endParaRPr sz="3300">
              <a:solidFill>
                <a:srgbClr val="7F6000"/>
              </a:solidFill>
              <a:latin typeface="Caveat"/>
              <a:ea typeface="Caveat"/>
              <a:cs typeface="Caveat"/>
              <a:sym typeface="Caveat"/>
            </a:endParaRPr>
          </a:p>
        </p:txBody>
      </p:sp>
      <p:sp>
        <p:nvSpPr>
          <p:cNvPr id="91" name="Google Shape;91;p15"/>
          <p:cNvSpPr txBox="1"/>
          <p:nvPr/>
        </p:nvSpPr>
        <p:spPr>
          <a:xfrm>
            <a:off x="312375" y="1215750"/>
            <a:ext cx="4026300" cy="3710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500">
                <a:solidFill>
                  <a:srgbClr val="783F04"/>
                </a:solidFill>
                <a:latin typeface="Montserrat"/>
                <a:ea typeface="Montserrat"/>
                <a:cs typeface="Montserrat"/>
                <a:sym typeface="Montserrat"/>
              </a:rPr>
              <a:t>A new, walk in only, cigar shop is seeking to upgrade their paper inventory and ordering system. They want to partially transition their system to electronic inventory. </a:t>
            </a:r>
            <a:endParaRPr sz="1500">
              <a:solidFill>
                <a:srgbClr val="783F04"/>
              </a:solidFill>
              <a:latin typeface="Montserrat"/>
              <a:ea typeface="Montserrat"/>
              <a:cs typeface="Montserrat"/>
              <a:sym typeface="Montserrat"/>
            </a:endParaRPr>
          </a:p>
          <a:p>
            <a:pPr marL="0" lvl="0" indent="0" algn="just" rtl="0">
              <a:lnSpc>
                <a:spcPct val="115000"/>
              </a:lnSpc>
              <a:spcBef>
                <a:spcPts val="0"/>
              </a:spcBef>
              <a:spcAft>
                <a:spcPts val="0"/>
              </a:spcAft>
              <a:buNone/>
            </a:pPr>
            <a:endParaRPr sz="1500">
              <a:solidFill>
                <a:srgbClr val="783F04"/>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500">
                <a:solidFill>
                  <a:srgbClr val="783F04"/>
                </a:solidFill>
                <a:latin typeface="Montserrat"/>
                <a:ea typeface="Montserrat"/>
                <a:cs typeface="Montserrat"/>
                <a:sym typeface="Montserrat"/>
              </a:rPr>
              <a:t>Their hard copy business system makes it tedious for the employees to flip through tons of papers to find simple inventory information. </a:t>
            </a:r>
            <a:endParaRPr sz="1500">
              <a:solidFill>
                <a:srgbClr val="783F04"/>
              </a:solidFill>
              <a:latin typeface="Montserrat"/>
              <a:ea typeface="Montserrat"/>
              <a:cs typeface="Montserrat"/>
              <a:sym typeface="Montserrat"/>
            </a:endParaRPr>
          </a:p>
          <a:p>
            <a:pPr marL="0" lvl="0" indent="0" algn="just" rtl="0">
              <a:lnSpc>
                <a:spcPct val="115000"/>
              </a:lnSpc>
              <a:spcBef>
                <a:spcPts val="0"/>
              </a:spcBef>
              <a:spcAft>
                <a:spcPts val="0"/>
              </a:spcAft>
              <a:buNone/>
            </a:pPr>
            <a:endParaRPr sz="1500">
              <a:solidFill>
                <a:srgbClr val="783F04"/>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500">
                <a:solidFill>
                  <a:srgbClr val="783F04"/>
                </a:solidFill>
                <a:latin typeface="Montserrat"/>
                <a:ea typeface="Montserrat"/>
                <a:cs typeface="Montserrat"/>
                <a:sym typeface="Montserrat"/>
              </a:rPr>
              <a:t>Sometimes, the shop find papers misplaced or damaged. This can lead to deficits or surpluses of products. </a:t>
            </a:r>
            <a:endParaRPr sz="1500">
              <a:solidFill>
                <a:srgbClr val="783F04"/>
              </a:solidFill>
              <a:latin typeface="Montserrat"/>
              <a:ea typeface="Montserrat"/>
              <a:cs typeface="Montserrat"/>
              <a:sym typeface="Montserrat"/>
            </a:endParaRPr>
          </a:p>
        </p:txBody>
      </p:sp>
      <p:sp>
        <p:nvSpPr>
          <p:cNvPr id="92" name="Google Shape;92;p15"/>
          <p:cNvSpPr txBox="1"/>
          <p:nvPr/>
        </p:nvSpPr>
        <p:spPr>
          <a:xfrm>
            <a:off x="8814350" y="4821700"/>
            <a:ext cx="3297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1</a:t>
            </a:r>
            <a:endParaRPr>
              <a:solidFill>
                <a:srgbClr val="7F6000"/>
              </a:solidFill>
            </a:endParaRPr>
          </a:p>
        </p:txBody>
      </p:sp>
      <p:pic>
        <p:nvPicPr>
          <p:cNvPr id="93" name="Google Shape;93;p15"/>
          <p:cNvPicPr preferRelativeResize="0"/>
          <p:nvPr/>
        </p:nvPicPr>
        <p:blipFill>
          <a:blip r:embed="rId4">
            <a:alphaModFix amt="70000"/>
          </a:blip>
          <a:stretch>
            <a:fillRect/>
          </a:stretch>
        </p:blipFill>
        <p:spPr>
          <a:xfrm>
            <a:off x="5727100" y="509659"/>
            <a:ext cx="2776551" cy="4124177"/>
          </a:xfrm>
          <a:prstGeom prst="rect">
            <a:avLst/>
          </a:prstGeom>
          <a:noFill/>
          <a:ln>
            <a:noFill/>
          </a:ln>
        </p:spPr>
      </p:pic>
      <p:pic>
        <p:nvPicPr>
          <p:cNvPr id="94" name="Google Shape;94;p15"/>
          <p:cNvPicPr preferRelativeResize="0"/>
          <p:nvPr/>
        </p:nvPicPr>
        <p:blipFill>
          <a:blip r:embed="rId5">
            <a:alphaModFix/>
          </a:blip>
          <a:stretch>
            <a:fillRect/>
          </a:stretch>
        </p:blipFill>
        <p:spPr>
          <a:xfrm rot="-5400000">
            <a:off x="5039876" y="1692800"/>
            <a:ext cx="2501525" cy="3304775"/>
          </a:xfrm>
          <a:prstGeom prst="rect">
            <a:avLst/>
          </a:prstGeom>
          <a:noFill/>
          <a:ln>
            <a:noFill/>
          </a:ln>
        </p:spPr>
      </p:pic>
      <p:pic>
        <p:nvPicPr>
          <p:cNvPr id="95" name="Google Shape;95;p15"/>
          <p:cNvPicPr preferRelativeResize="0"/>
          <p:nvPr/>
        </p:nvPicPr>
        <p:blipFill>
          <a:blip r:embed="rId6">
            <a:alphaModFix amt="70000"/>
          </a:blip>
          <a:stretch>
            <a:fillRect/>
          </a:stretch>
        </p:blipFill>
        <p:spPr>
          <a:xfrm>
            <a:off x="4883925" y="2380894"/>
            <a:ext cx="2776551" cy="18520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99"/>
        <p:cNvGrpSpPr/>
        <p:nvPr/>
      </p:nvGrpSpPr>
      <p:grpSpPr>
        <a:xfrm>
          <a:off x="0" y="0"/>
          <a:ext cx="0" cy="0"/>
          <a:chOff x="0" y="0"/>
          <a:chExt cx="0" cy="0"/>
        </a:xfrm>
      </p:grpSpPr>
      <p:pic>
        <p:nvPicPr>
          <p:cNvPr id="100" name="Google Shape;100;p16"/>
          <p:cNvPicPr preferRelativeResize="0"/>
          <p:nvPr/>
        </p:nvPicPr>
        <p:blipFill>
          <a:blip r:embed="rId3">
            <a:alphaModFix/>
          </a:blip>
          <a:stretch>
            <a:fillRect/>
          </a:stretch>
        </p:blipFill>
        <p:spPr>
          <a:xfrm rot="-5400000">
            <a:off x="-28250" y="2145700"/>
            <a:ext cx="3059200" cy="3026050"/>
          </a:xfrm>
          <a:prstGeom prst="rect">
            <a:avLst/>
          </a:prstGeom>
          <a:noFill/>
          <a:ln>
            <a:noFill/>
          </a:ln>
        </p:spPr>
      </p:pic>
      <p:pic>
        <p:nvPicPr>
          <p:cNvPr id="101" name="Google Shape;101;p16"/>
          <p:cNvPicPr preferRelativeResize="0"/>
          <p:nvPr/>
        </p:nvPicPr>
        <p:blipFill rotWithShape="1">
          <a:blip r:embed="rId4">
            <a:alphaModFix/>
          </a:blip>
          <a:srcRect t="10569" b="89"/>
          <a:stretch/>
        </p:blipFill>
        <p:spPr>
          <a:xfrm rot="10800000">
            <a:off x="2685200" y="1154201"/>
            <a:ext cx="1606650" cy="4022924"/>
          </a:xfrm>
          <a:prstGeom prst="rect">
            <a:avLst/>
          </a:prstGeom>
          <a:noFill/>
          <a:ln>
            <a:noFill/>
          </a:ln>
        </p:spPr>
      </p:pic>
      <p:sp>
        <p:nvSpPr>
          <p:cNvPr id="102" name="Google Shape;102;p16"/>
          <p:cNvSpPr/>
          <p:nvPr/>
        </p:nvSpPr>
        <p:spPr>
          <a:xfrm>
            <a:off x="50" y="3248525"/>
            <a:ext cx="9144000" cy="1440000"/>
          </a:xfrm>
          <a:prstGeom prst="rect">
            <a:avLst/>
          </a:prstGeom>
          <a:solidFill>
            <a:srgbClr val="A68B70"/>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103" name="Google Shape;103;p16"/>
          <p:cNvSpPr/>
          <p:nvPr/>
        </p:nvSpPr>
        <p:spPr>
          <a:xfrm rot="-306989">
            <a:off x="502406" y="1600168"/>
            <a:ext cx="3074651" cy="2762976"/>
          </a:xfrm>
          <a:prstGeom prst="rect">
            <a:avLst/>
          </a:prstGeom>
          <a:solidFill>
            <a:srgbClr val="CDB29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104" name="Google Shape;104;p16"/>
          <p:cNvSpPr/>
          <p:nvPr/>
        </p:nvSpPr>
        <p:spPr>
          <a:xfrm>
            <a:off x="-85575" y="183325"/>
            <a:ext cx="49695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txBox="1"/>
          <p:nvPr/>
        </p:nvSpPr>
        <p:spPr>
          <a:xfrm>
            <a:off x="0" y="183325"/>
            <a:ext cx="488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7F6000"/>
                </a:solidFill>
                <a:latin typeface="Caveat"/>
                <a:ea typeface="Caveat"/>
                <a:cs typeface="Caveat"/>
                <a:sym typeface="Caveat"/>
              </a:rPr>
              <a:t>Database Purpose</a:t>
            </a:r>
            <a:endParaRPr sz="3300">
              <a:solidFill>
                <a:srgbClr val="7F6000"/>
              </a:solidFill>
              <a:latin typeface="Caveat"/>
              <a:ea typeface="Caveat"/>
              <a:cs typeface="Caveat"/>
              <a:sym typeface="Caveat"/>
            </a:endParaRPr>
          </a:p>
        </p:txBody>
      </p:sp>
      <p:pic>
        <p:nvPicPr>
          <p:cNvPr id="106" name="Google Shape;106;p16"/>
          <p:cNvPicPr preferRelativeResize="0"/>
          <p:nvPr/>
        </p:nvPicPr>
        <p:blipFill>
          <a:blip r:embed="rId5">
            <a:alphaModFix amt="60000"/>
          </a:blip>
          <a:stretch>
            <a:fillRect/>
          </a:stretch>
        </p:blipFill>
        <p:spPr>
          <a:xfrm rot="-5400000">
            <a:off x="6110050" y="-962525"/>
            <a:ext cx="1789050" cy="4013800"/>
          </a:xfrm>
          <a:prstGeom prst="rect">
            <a:avLst/>
          </a:prstGeom>
          <a:noFill/>
          <a:ln>
            <a:noFill/>
          </a:ln>
        </p:spPr>
      </p:pic>
      <p:sp>
        <p:nvSpPr>
          <p:cNvPr id="107" name="Google Shape;107;p16"/>
          <p:cNvSpPr txBox="1"/>
          <p:nvPr/>
        </p:nvSpPr>
        <p:spPr>
          <a:xfrm>
            <a:off x="5062700" y="296775"/>
            <a:ext cx="3696000" cy="14952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en" sz="1500">
                <a:solidFill>
                  <a:srgbClr val="783F04"/>
                </a:solidFill>
                <a:latin typeface="Montserrat"/>
                <a:ea typeface="Montserrat"/>
                <a:cs typeface="Montserrat"/>
                <a:sym typeface="Montserrat"/>
              </a:rPr>
              <a:t>The purpose of the project is to create an inventory database for a small cigar shop. It will be used by the owner and employees to track and manage products in order to improve efficiency. </a:t>
            </a:r>
            <a:endParaRPr sz="1500">
              <a:solidFill>
                <a:srgbClr val="783F04"/>
              </a:solidFill>
              <a:latin typeface="Montserrat"/>
              <a:ea typeface="Montserrat"/>
              <a:cs typeface="Montserrat"/>
              <a:sym typeface="Montserrat"/>
            </a:endParaRPr>
          </a:p>
        </p:txBody>
      </p:sp>
      <p:sp>
        <p:nvSpPr>
          <p:cNvPr id="108" name="Google Shape;108;p16"/>
          <p:cNvSpPr txBox="1"/>
          <p:nvPr/>
        </p:nvSpPr>
        <p:spPr>
          <a:xfrm>
            <a:off x="3684175" y="3101575"/>
            <a:ext cx="5470500" cy="173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rgbClr val="783F04"/>
                </a:solidFill>
                <a:latin typeface="Montserrat SemiBold"/>
                <a:ea typeface="Montserrat SemiBold"/>
                <a:cs typeface="Montserrat SemiBold"/>
                <a:sym typeface="Montserrat SemiBold"/>
              </a:rPr>
              <a:t>The database will be able to: </a:t>
            </a:r>
            <a:endParaRPr sz="1500">
              <a:solidFill>
                <a:srgbClr val="783F04"/>
              </a:solidFill>
              <a:latin typeface="Montserrat SemiBold"/>
              <a:ea typeface="Montserrat SemiBold"/>
              <a:cs typeface="Montserrat SemiBold"/>
              <a:sym typeface="Montserrat SemiBold"/>
            </a:endParaRPr>
          </a:p>
          <a:p>
            <a:pPr marL="285750" lvl="0" indent="-209550" algn="l" rtl="0">
              <a:lnSpc>
                <a:spcPct val="115000"/>
              </a:lnSpc>
              <a:spcBef>
                <a:spcPts val="0"/>
              </a:spcBef>
              <a:spcAft>
                <a:spcPts val="0"/>
              </a:spcAft>
              <a:buClr>
                <a:srgbClr val="783F04"/>
              </a:buClr>
              <a:buSzPts val="1500"/>
              <a:buFont typeface="Montserrat"/>
              <a:buChar char="●"/>
            </a:pPr>
            <a:r>
              <a:rPr lang="en" sz="1500">
                <a:solidFill>
                  <a:srgbClr val="783F04"/>
                </a:solidFill>
                <a:latin typeface="Montserrat"/>
                <a:ea typeface="Montserrat"/>
                <a:cs typeface="Montserrat"/>
                <a:sym typeface="Montserrat"/>
              </a:rPr>
              <a:t>track employees, orders, &amp; inventory</a:t>
            </a:r>
            <a:endParaRPr sz="1500">
              <a:solidFill>
                <a:srgbClr val="783F04"/>
              </a:solidFill>
              <a:latin typeface="Montserrat"/>
              <a:ea typeface="Montserrat"/>
              <a:cs typeface="Montserrat"/>
              <a:sym typeface="Montserrat"/>
            </a:endParaRPr>
          </a:p>
          <a:p>
            <a:pPr marL="285750" lvl="0" indent="-209550" algn="l" rtl="0">
              <a:lnSpc>
                <a:spcPct val="115000"/>
              </a:lnSpc>
              <a:spcBef>
                <a:spcPts val="0"/>
              </a:spcBef>
              <a:spcAft>
                <a:spcPts val="0"/>
              </a:spcAft>
              <a:buClr>
                <a:srgbClr val="783F04"/>
              </a:buClr>
              <a:buSzPts val="1500"/>
              <a:buFont typeface="Montserrat"/>
              <a:buChar char="●"/>
            </a:pPr>
            <a:r>
              <a:rPr lang="en" sz="1500">
                <a:solidFill>
                  <a:srgbClr val="783F04"/>
                </a:solidFill>
                <a:latin typeface="Montserrat"/>
                <a:ea typeface="Montserrat"/>
                <a:cs typeface="Montserrat"/>
                <a:sym typeface="Montserrat"/>
              </a:rPr>
              <a:t>Add delivered orders to the inventory</a:t>
            </a:r>
            <a:endParaRPr sz="1500">
              <a:solidFill>
                <a:srgbClr val="783F04"/>
              </a:solidFill>
              <a:latin typeface="Montserrat"/>
              <a:ea typeface="Montserrat"/>
              <a:cs typeface="Montserrat"/>
              <a:sym typeface="Montserrat"/>
            </a:endParaRPr>
          </a:p>
          <a:p>
            <a:pPr marL="285750" lvl="0" indent="-209550" algn="l" rtl="0">
              <a:lnSpc>
                <a:spcPct val="115000"/>
              </a:lnSpc>
              <a:spcBef>
                <a:spcPts val="0"/>
              </a:spcBef>
              <a:spcAft>
                <a:spcPts val="0"/>
              </a:spcAft>
              <a:buClr>
                <a:srgbClr val="783F04"/>
              </a:buClr>
              <a:buSzPts val="1500"/>
              <a:buFont typeface="Montserrat"/>
              <a:buChar char="●"/>
            </a:pPr>
            <a:r>
              <a:rPr lang="en" sz="1500">
                <a:solidFill>
                  <a:srgbClr val="783F04"/>
                </a:solidFill>
                <a:latin typeface="Montserrat"/>
                <a:ea typeface="Montserrat"/>
                <a:cs typeface="Montserrat"/>
                <a:sym typeface="Montserrat"/>
              </a:rPr>
              <a:t>Find associations between suppliers, inventory, and employees </a:t>
            </a:r>
            <a:endParaRPr sz="1500">
              <a:solidFill>
                <a:srgbClr val="783F04"/>
              </a:solidFill>
              <a:latin typeface="Montserrat"/>
              <a:ea typeface="Montserrat"/>
              <a:cs typeface="Montserrat"/>
              <a:sym typeface="Montserrat"/>
            </a:endParaRPr>
          </a:p>
        </p:txBody>
      </p:sp>
      <p:pic>
        <p:nvPicPr>
          <p:cNvPr id="109" name="Google Shape;109;p16"/>
          <p:cNvPicPr preferRelativeResize="0"/>
          <p:nvPr/>
        </p:nvPicPr>
        <p:blipFill>
          <a:blip r:embed="rId6">
            <a:alphaModFix amt="76000"/>
          </a:blip>
          <a:stretch>
            <a:fillRect/>
          </a:stretch>
        </p:blipFill>
        <p:spPr>
          <a:xfrm rot="-307043">
            <a:off x="572734" y="1681258"/>
            <a:ext cx="2913008" cy="2251199"/>
          </a:xfrm>
          <a:prstGeom prst="rect">
            <a:avLst/>
          </a:prstGeom>
          <a:noFill/>
          <a:ln>
            <a:noFill/>
          </a:ln>
        </p:spPr>
      </p:pic>
      <p:sp>
        <p:nvSpPr>
          <p:cNvPr id="110" name="Google Shape;110;p16"/>
          <p:cNvSpPr txBox="1"/>
          <p:nvPr/>
        </p:nvSpPr>
        <p:spPr>
          <a:xfrm rot="885587">
            <a:off x="2549631" y="2758151"/>
            <a:ext cx="754807" cy="7347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783F04"/>
                </a:solidFill>
              </a:rPr>
              <a:t>To do: </a:t>
            </a:r>
            <a:endParaRPr sz="700">
              <a:solidFill>
                <a:srgbClr val="783F04"/>
              </a:solidFill>
            </a:endParaRPr>
          </a:p>
          <a:p>
            <a:pPr marL="0" lvl="0" indent="0" algn="l" rtl="0">
              <a:spcBef>
                <a:spcPts val="0"/>
              </a:spcBef>
              <a:spcAft>
                <a:spcPts val="0"/>
              </a:spcAft>
              <a:buNone/>
            </a:pPr>
            <a:r>
              <a:rPr lang="en" sz="700">
                <a:solidFill>
                  <a:srgbClr val="783F04"/>
                </a:solidFill>
              </a:rPr>
              <a:t>-Create Business</a:t>
            </a:r>
            <a:endParaRPr sz="700">
              <a:solidFill>
                <a:srgbClr val="783F04"/>
              </a:solidFill>
            </a:endParaRPr>
          </a:p>
          <a:p>
            <a:pPr marL="0" lvl="0" indent="0" algn="l" rtl="0">
              <a:spcBef>
                <a:spcPts val="0"/>
              </a:spcBef>
              <a:spcAft>
                <a:spcPts val="0"/>
              </a:spcAft>
              <a:buNone/>
            </a:pPr>
            <a:r>
              <a:rPr lang="en" sz="700">
                <a:solidFill>
                  <a:srgbClr val="783F04"/>
                </a:solidFill>
              </a:rPr>
              <a:t> Situation</a:t>
            </a:r>
            <a:endParaRPr sz="700">
              <a:solidFill>
                <a:srgbClr val="783F04"/>
              </a:solidFill>
            </a:endParaRPr>
          </a:p>
          <a:p>
            <a:pPr marL="0" lvl="0" indent="0" algn="l" rtl="0">
              <a:spcBef>
                <a:spcPts val="0"/>
              </a:spcBef>
              <a:spcAft>
                <a:spcPts val="0"/>
              </a:spcAft>
              <a:buNone/>
            </a:pPr>
            <a:r>
              <a:rPr lang="en" sz="700">
                <a:solidFill>
                  <a:srgbClr val="783F04"/>
                </a:solidFill>
              </a:rPr>
              <a:t>-ER Diagram</a:t>
            </a:r>
            <a:endParaRPr sz="700">
              <a:solidFill>
                <a:srgbClr val="783F04"/>
              </a:solidFill>
            </a:endParaRPr>
          </a:p>
          <a:p>
            <a:pPr marL="0" lvl="0" indent="0" algn="l" rtl="0">
              <a:spcBef>
                <a:spcPts val="0"/>
              </a:spcBef>
              <a:spcAft>
                <a:spcPts val="0"/>
              </a:spcAft>
              <a:buNone/>
            </a:pPr>
            <a:r>
              <a:rPr lang="en" sz="700">
                <a:solidFill>
                  <a:srgbClr val="783F04"/>
                </a:solidFill>
              </a:rPr>
              <a:t>-EER Diagram</a:t>
            </a:r>
            <a:endParaRPr sz="700">
              <a:solidFill>
                <a:srgbClr val="783F04"/>
              </a:solidFill>
            </a:endParaRPr>
          </a:p>
        </p:txBody>
      </p:sp>
      <p:sp>
        <p:nvSpPr>
          <p:cNvPr id="111" name="Google Shape;111;p16"/>
          <p:cNvSpPr txBox="1"/>
          <p:nvPr/>
        </p:nvSpPr>
        <p:spPr>
          <a:xfrm>
            <a:off x="8814350" y="4821700"/>
            <a:ext cx="3297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2</a:t>
            </a:r>
            <a:endParaRPr>
              <a:solidFill>
                <a:srgbClr val="7F6000"/>
              </a:solidFill>
            </a:endParaRPr>
          </a:p>
        </p:txBody>
      </p:sp>
      <p:sp>
        <p:nvSpPr>
          <p:cNvPr id="112" name="Google Shape;112;p16"/>
          <p:cNvSpPr/>
          <p:nvPr/>
        </p:nvSpPr>
        <p:spPr>
          <a:xfrm>
            <a:off x="4535525" y="2072938"/>
            <a:ext cx="47712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txBox="1"/>
          <p:nvPr/>
        </p:nvSpPr>
        <p:spPr>
          <a:xfrm>
            <a:off x="4422875" y="2072938"/>
            <a:ext cx="4731600" cy="87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300">
                <a:solidFill>
                  <a:srgbClr val="7F6000"/>
                </a:solidFill>
                <a:latin typeface="Caveat"/>
                <a:ea typeface="Caveat"/>
                <a:cs typeface="Caveat"/>
                <a:sym typeface="Caveat"/>
              </a:rPr>
              <a:t>Database Requirements</a:t>
            </a:r>
            <a:endParaRPr sz="3300">
              <a:solidFill>
                <a:srgbClr val="7F6000"/>
              </a:solidFill>
              <a:latin typeface="Caveat"/>
              <a:ea typeface="Caveat"/>
              <a:cs typeface="Caveat"/>
              <a:sym typeface="Caveat"/>
            </a:endParaRPr>
          </a:p>
        </p:txBody>
      </p:sp>
      <p:sp>
        <p:nvSpPr>
          <p:cNvPr id="114" name="Google Shape;114;p16"/>
          <p:cNvSpPr/>
          <p:nvPr/>
        </p:nvSpPr>
        <p:spPr>
          <a:xfrm rot="-306841">
            <a:off x="2508726" y="3935549"/>
            <a:ext cx="232224" cy="271683"/>
          </a:xfrm>
          <a:prstGeom prst="rect">
            <a:avLst/>
          </a:prstGeom>
          <a:solidFill>
            <a:srgbClr val="948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rot="-306841">
            <a:off x="2938806" y="3897034"/>
            <a:ext cx="232224" cy="271683"/>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rot="-306841">
            <a:off x="3315317" y="3863316"/>
            <a:ext cx="232224" cy="271683"/>
          </a:xfrm>
          <a:prstGeom prst="rect">
            <a:avLst/>
          </a:pr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txBox="1"/>
          <p:nvPr/>
        </p:nvSpPr>
        <p:spPr>
          <a:xfrm rot="-277573">
            <a:off x="321105" y="3958925"/>
            <a:ext cx="851775" cy="5369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783F04"/>
                </a:solidFill>
                <a:latin typeface="Caveat"/>
                <a:ea typeface="Caveat"/>
                <a:cs typeface="Caveat"/>
                <a:sym typeface="Caveat"/>
              </a:rPr>
              <a:t>...</a:t>
            </a:r>
            <a:endParaRPr sz="3200">
              <a:solidFill>
                <a:srgbClr val="783F04"/>
              </a:solidFill>
              <a:latin typeface="Caveat"/>
              <a:ea typeface="Caveat"/>
              <a:cs typeface="Caveat"/>
              <a:sym typeface="Cave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121"/>
        <p:cNvGrpSpPr/>
        <p:nvPr/>
      </p:nvGrpSpPr>
      <p:grpSpPr>
        <a:xfrm>
          <a:off x="0" y="0"/>
          <a:ext cx="0" cy="0"/>
          <a:chOff x="0" y="0"/>
          <a:chExt cx="0" cy="0"/>
        </a:xfrm>
      </p:grpSpPr>
      <p:sp>
        <p:nvSpPr>
          <p:cNvPr id="122" name="Google Shape;122;p17"/>
          <p:cNvSpPr/>
          <p:nvPr/>
        </p:nvSpPr>
        <p:spPr>
          <a:xfrm>
            <a:off x="-85575" y="183325"/>
            <a:ext cx="49695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p:nvPr/>
        </p:nvSpPr>
        <p:spPr>
          <a:xfrm>
            <a:off x="0" y="183325"/>
            <a:ext cx="488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7F6000"/>
                </a:solidFill>
                <a:latin typeface="Caveat"/>
                <a:ea typeface="Caveat"/>
                <a:cs typeface="Caveat"/>
                <a:sym typeface="Caveat"/>
              </a:rPr>
              <a:t>Database Development Schedule  </a:t>
            </a:r>
            <a:endParaRPr sz="3300">
              <a:solidFill>
                <a:srgbClr val="7F6000"/>
              </a:solidFill>
              <a:latin typeface="Caveat"/>
              <a:ea typeface="Caveat"/>
              <a:cs typeface="Caveat"/>
              <a:sym typeface="Caveat"/>
            </a:endParaRPr>
          </a:p>
        </p:txBody>
      </p:sp>
      <p:pic>
        <p:nvPicPr>
          <p:cNvPr id="124" name="Google Shape;124;p17"/>
          <p:cNvPicPr preferRelativeResize="0"/>
          <p:nvPr/>
        </p:nvPicPr>
        <p:blipFill rotWithShape="1">
          <a:blip r:embed="rId3">
            <a:alphaModFix/>
          </a:blip>
          <a:srcRect l="3260" t="26857" r="5164" b="18341"/>
          <a:stretch/>
        </p:blipFill>
        <p:spPr>
          <a:xfrm>
            <a:off x="0" y="1588925"/>
            <a:ext cx="9144003" cy="3513525"/>
          </a:xfrm>
          <a:prstGeom prst="rect">
            <a:avLst/>
          </a:prstGeom>
          <a:noFill/>
          <a:ln>
            <a:noFill/>
          </a:ln>
        </p:spPr>
      </p:pic>
      <p:sp>
        <p:nvSpPr>
          <p:cNvPr id="125" name="Google Shape;125;p17"/>
          <p:cNvSpPr txBox="1"/>
          <p:nvPr/>
        </p:nvSpPr>
        <p:spPr>
          <a:xfrm>
            <a:off x="8814350" y="4821700"/>
            <a:ext cx="3297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3</a:t>
            </a:r>
            <a:endParaRPr>
              <a:solidFill>
                <a:srgbClr val="7F6000"/>
              </a:solidFill>
            </a:endParaRPr>
          </a:p>
        </p:txBody>
      </p:sp>
      <p:sp>
        <p:nvSpPr>
          <p:cNvPr id="126" name="Google Shape;126;p17"/>
          <p:cNvSpPr/>
          <p:nvPr/>
        </p:nvSpPr>
        <p:spPr>
          <a:xfrm>
            <a:off x="1904475" y="2286750"/>
            <a:ext cx="265500" cy="285000"/>
          </a:xfrm>
          <a:prstGeom prst="rect">
            <a:avLst/>
          </a:prstGeom>
          <a:solidFill>
            <a:srgbClr val="E6D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400200" y="2286750"/>
            <a:ext cx="265500" cy="285000"/>
          </a:xfrm>
          <a:prstGeom prst="rect">
            <a:avLst/>
          </a:prstGeom>
          <a:solidFill>
            <a:srgbClr val="FDD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895925" y="2286750"/>
            <a:ext cx="265500" cy="285000"/>
          </a:xfrm>
          <a:prstGeom prst="rect">
            <a:avLst/>
          </a:prstGeom>
          <a:solidFill>
            <a:srgbClr val="783F04">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132"/>
        <p:cNvGrpSpPr/>
        <p:nvPr/>
      </p:nvGrpSpPr>
      <p:grpSpPr>
        <a:xfrm>
          <a:off x="0" y="0"/>
          <a:ext cx="0" cy="0"/>
          <a:chOff x="0" y="0"/>
          <a:chExt cx="0" cy="0"/>
        </a:xfrm>
      </p:grpSpPr>
      <p:sp>
        <p:nvSpPr>
          <p:cNvPr id="133" name="Google Shape;133;p18"/>
          <p:cNvSpPr/>
          <p:nvPr/>
        </p:nvSpPr>
        <p:spPr>
          <a:xfrm>
            <a:off x="-85575" y="183325"/>
            <a:ext cx="49695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txBox="1"/>
          <p:nvPr/>
        </p:nvSpPr>
        <p:spPr>
          <a:xfrm>
            <a:off x="0" y="183325"/>
            <a:ext cx="488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7F6000"/>
                </a:solidFill>
                <a:latin typeface="Caveat"/>
                <a:ea typeface="Caveat"/>
                <a:cs typeface="Caveat"/>
                <a:sym typeface="Caveat"/>
              </a:rPr>
              <a:t>ER Diagram </a:t>
            </a:r>
            <a:endParaRPr sz="3300">
              <a:solidFill>
                <a:srgbClr val="7F6000"/>
              </a:solidFill>
              <a:latin typeface="Caveat"/>
              <a:ea typeface="Caveat"/>
              <a:cs typeface="Caveat"/>
              <a:sym typeface="Caveat"/>
            </a:endParaRPr>
          </a:p>
        </p:txBody>
      </p:sp>
      <p:sp>
        <p:nvSpPr>
          <p:cNvPr id="135" name="Google Shape;135;p18"/>
          <p:cNvSpPr txBox="1"/>
          <p:nvPr/>
        </p:nvSpPr>
        <p:spPr>
          <a:xfrm>
            <a:off x="8814350" y="4821700"/>
            <a:ext cx="3297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4</a:t>
            </a:r>
            <a:endParaRPr>
              <a:solidFill>
                <a:srgbClr val="7F6000"/>
              </a:solidFill>
            </a:endParaRPr>
          </a:p>
        </p:txBody>
      </p:sp>
      <p:pic>
        <p:nvPicPr>
          <p:cNvPr id="136" name="Google Shape;136;p18"/>
          <p:cNvPicPr preferRelativeResize="0"/>
          <p:nvPr/>
        </p:nvPicPr>
        <p:blipFill rotWithShape="1">
          <a:blip r:embed="rId3">
            <a:alphaModFix amt="80000"/>
          </a:blip>
          <a:srcRect t="8592" b="9960"/>
          <a:stretch/>
        </p:blipFill>
        <p:spPr>
          <a:xfrm>
            <a:off x="0" y="489275"/>
            <a:ext cx="9144001" cy="46543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140"/>
        <p:cNvGrpSpPr/>
        <p:nvPr/>
      </p:nvGrpSpPr>
      <p:grpSpPr>
        <a:xfrm>
          <a:off x="0" y="0"/>
          <a:ext cx="0" cy="0"/>
          <a:chOff x="0" y="0"/>
          <a:chExt cx="0" cy="0"/>
        </a:xfrm>
      </p:grpSpPr>
      <p:sp>
        <p:nvSpPr>
          <p:cNvPr id="141" name="Google Shape;141;p19"/>
          <p:cNvSpPr/>
          <p:nvPr/>
        </p:nvSpPr>
        <p:spPr>
          <a:xfrm>
            <a:off x="-85575" y="183325"/>
            <a:ext cx="49695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txBox="1"/>
          <p:nvPr/>
        </p:nvSpPr>
        <p:spPr>
          <a:xfrm>
            <a:off x="0" y="183325"/>
            <a:ext cx="488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7F6000"/>
                </a:solidFill>
                <a:latin typeface="Caveat"/>
                <a:ea typeface="Caveat"/>
                <a:cs typeface="Caveat"/>
                <a:sym typeface="Caveat"/>
              </a:rPr>
              <a:t>EER Diagram </a:t>
            </a:r>
            <a:endParaRPr sz="3300">
              <a:solidFill>
                <a:srgbClr val="7F6000"/>
              </a:solidFill>
              <a:latin typeface="Caveat"/>
              <a:ea typeface="Caveat"/>
              <a:cs typeface="Caveat"/>
              <a:sym typeface="Caveat"/>
            </a:endParaRPr>
          </a:p>
        </p:txBody>
      </p:sp>
      <p:sp>
        <p:nvSpPr>
          <p:cNvPr id="143" name="Google Shape;143;p19"/>
          <p:cNvSpPr txBox="1"/>
          <p:nvPr/>
        </p:nvSpPr>
        <p:spPr>
          <a:xfrm>
            <a:off x="8814350" y="4821700"/>
            <a:ext cx="3297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5</a:t>
            </a:r>
            <a:endParaRPr>
              <a:solidFill>
                <a:srgbClr val="7F6000"/>
              </a:solidFill>
            </a:endParaRPr>
          </a:p>
        </p:txBody>
      </p:sp>
      <p:sp>
        <p:nvSpPr>
          <p:cNvPr id="144" name="Google Shape;144;p19"/>
          <p:cNvSpPr/>
          <p:nvPr/>
        </p:nvSpPr>
        <p:spPr>
          <a:xfrm rot="5400000">
            <a:off x="7912175" y="234500"/>
            <a:ext cx="265500" cy="285000"/>
          </a:xfrm>
          <a:prstGeom prst="rect">
            <a:avLst/>
          </a:prstGeom>
          <a:solidFill>
            <a:srgbClr val="C4B4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7912175" y="728250"/>
            <a:ext cx="265500" cy="285000"/>
          </a:xfrm>
          <a:prstGeom prst="rect">
            <a:avLst/>
          </a:prstGeom>
          <a:solidFill>
            <a:srgbClr val="D7C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5400000">
            <a:off x="7912175" y="1222000"/>
            <a:ext cx="265500" cy="285000"/>
          </a:xfrm>
          <a:prstGeom prst="rect">
            <a:avLst/>
          </a:prstGeom>
          <a:solidFill>
            <a:srgbClr val="BC9A6C">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19"/>
          <p:cNvPicPr preferRelativeResize="0"/>
          <p:nvPr/>
        </p:nvPicPr>
        <p:blipFill>
          <a:blip r:embed="rId3">
            <a:alphaModFix amt="60000"/>
          </a:blip>
          <a:stretch>
            <a:fillRect/>
          </a:stretch>
        </p:blipFill>
        <p:spPr>
          <a:xfrm>
            <a:off x="374025" y="183325"/>
            <a:ext cx="7528399" cy="501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151"/>
        <p:cNvGrpSpPr/>
        <p:nvPr/>
      </p:nvGrpSpPr>
      <p:grpSpPr>
        <a:xfrm>
          <a:off x="0" y="0"/>
          <a:ext cx="0" cy="0"/>
          <a:chOff x="0" y="0"/>
          <a:chExt cx="0" cy="0"/>
        </a:xfrm>
      </p:grpSpPr>
      <p:sp>
        <p:nvSpPr>
          <p:cNvPr id="152" name="Google Shape;152;p20"/>
          <p:cNvSpPr/>
          <p:nvPr/>
        </p:nvSpPr>
        <p:spPr>
          <a:xfrm>
            <a:off x="-85575" y="183325"/>
            <a:ext cx="4969500" cy="894600"/>
          </a:xfrm>
          <a:prstGeom prst="rect">
            <a:avLst/>
          </a:prstGeom>
          <a:solidFill>
            <a:srgbClr val="D8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txBox="1"/>
          <p:nvPr/>
        </p:nvSpPr>
        <p:spPr>
          <a:xfrm>
            <a:off x="0" y="183325"/>
            <a:ext cx="488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300">
                <a:solidFill>
                  <a:srgbClr val="7F6000"/>
                </a:solidFill>
                <a:latin typeface="Caveat"/>
                <a:ea typeface="Caveat"/>
                <a:cs typeface="Caveat"/>
                <a:sym typeface="Caveat"/>
              </a:rPr>
              <a:t>SQL Commands</a:t>
            </a:r>
            <a:endParaRPr sz="3300">
              <a:solidFill>
                <a:srgbClr val="7F6000"/>
              </a:solidFill>
              <a:latin typeface="Caveat"/>
              <a:ea typeface="Caveat"/>
              <a:cs typeface="Caveat"/>
              <a:sym typeface="Caveat"/>
            </a:endParaRPr>
          </a:p>
        </p:txBody>
      </p:sp>
      <p:sp>
        <p:nvSpPr>
          <p:cNvPr id="154" name="Google Shape;154;p20"/>
          <p:cNvSpPr txBox="1"/>
          <p:nvPr/>
        </p:nvSpPr>
        <p:spPr>
          <a:xfrm>
            <a:off x="8814350" y="4821700"/>
            <a:ext cx="3297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6</a:t>
            </a:r>
            <a:endParaRPr>
              <a:solidFill>
                <a:srgbClr val="7F6000"/>
              </a:solidFill>
            </a:endParaRPr>
          </a:p>
        </p:txBody>
      </p:sp>
      <p:sp>
        <p:nvSpPr>
          <p:cNvPr id="155" name="Google Shape;155;p20"/>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Table Creation &amp; Population 1/9</a:t>
            </a:r>
            <a:endParaRPr>
              <a:solidFill>
                <a:srgbClr val="783F04"/>
              </a:solidFill>
              <a:latin typeface="Montserrat"/>
              <a:ea typeface="Montserrat"/>
              <a:cs typeface="Montserrat"/>
              <a:sym typeface="Montserrat"/>
            </a:endParaRPr>
          </a:p>
        </p:txBody>
      </p:sp>
      <p:pic>
        <p:nvPicPr>
          <p:cNvPr id="156" name="Google Shape;156;p20"/>
          <p:cNvPicPr preferRelativeResize="0"/>
          <p:nvPr/>
        </p:nvPicPr>
        <p:blipFill>
          <a:blip r:embed="rId3">
            <a:alphaModFix amt="90000"/>
          </a:blip>
          <a:stretch>
            <a:fillRect/>
          </a:stretch>
        </p:blipFill>
        <p:spPr>
          <a:xfrm>
            <a:off x="0" y="1077925"/>
            <a:ext cx="5113300" cy="4065575"/>
          </a:xfrm>
          <a:prstGeom prst="rect">
            <a:avLst/>
          </a:prstGeom>
          <a:noFill/>
          <a:ln>
            <a:noFill/>
          </a:ln>
        </p:spPr>
      </p:pic>
      <p:pic>
        <p:nvPicPr>
          <p:cNvPr id="157" name="Google Shape;157;p20"/>
          <p:cNvPicPr preferRelativeResize="0"/>
          <p:nvPr/>
        </p:nvPicPr>
        <p:blipFill>
          <a:blip r:embed="rId4">
            <a:alphaModFix amt="90000"/>
          </a:blip>
          <a:stretch>
            <a:fillRect/>
          </a:stretch>
        </p:blipFill>
        <p:spPr>
          <a:xfrm>
            <a:off x="3502580" y="1191250"/>
            <a:ext cx="5460002" cy="130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EDE1"/>
        </a:solidFill>
        <a:effectLst/>
      </p:bgPr>
    </p:bg>
    <p:spTree>
      <p:nvGrpSpPr>
        <p:cNvPr id="1" name="Shape 161"/>
        <p:cNvGrpSpPr/>
        <p:nvPr/>
      </p:nvGrpSpPr>
      <p:grpSpPr>
        <a:xfrm>
          <a:off x="0" y="0"/>
          <a:ext cx="0" cy="0"/>
          <a:chOff x="0" y="0"/>
          <a:chExt cx="0" cy="0"/>
        </a:xfrm>
      </p:grpSpPr>
      <p:sp>
        <p:nvSpPr>
          <p:cNvPr id="162" name="Google Shape;162;p21"/>
          <p:cNvSpPr txBox="1"/>
          <p:nvPr/>
        </p:nvSpPr>
        <p:spPr>
          <a:xfrm>
            <a:off x="8814350" y="4821700"/>
            <a:ext cx="329700" cy="32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F6000"/>
                </a:solidFill>
              </a:rPr>
              <a:t>7</a:t>
            </a:r>
            <a:endParaRPr>
              <a:solidFill>
                <a:srgbClr val="7F6000"/>
              </a:solidFill>
            </a:endParaRPr>
          </a:p>
        </p:txBody>
      </p:sp>
      <p:pic>
        <p:nvPicPr>
          <p:cNvPr id="163" name="Google Shape;163;p21"/>
          <p:cNvPicPr preferRelativeResize="0"/>
          <p:nvPr/>
        </p:nvPicPr>
        <p:blipFill>
          <a:blip r:embed="rId3">
            <a:alphaModFix amt="90000"/>
          </a:blip>
          <a:stretch>
            <a:fillRect/>
          </a:stretch>
        </p:blipFill>
        <p:spPr>
          <a:xfrm>
            <a:off x="0" y="197275"/>
            <a:ext cx="9144001" cy="4946326"/>
          </a:xfrm>
          <a:prstGeom prst="rect">
            <a:avLst/>
          </a:prstGeom>
          <a:noFill/>
          <a:ln>
            <a:noFill/>
          </a:ln>
        </p:spPr>
      </p:pic>
      <p:pic>
        <p:nvPicPr>
          <p:cNvPr id="164" name="Google Shape;164;p21"/>
          <p:cNvPicPr preferRelativeResize="0"/>
          <p:nvPr/>
        </p:nvPicPr>
        <p:blipFill>
          <a:blip r:embed="rId4">
            <a:alphaModFix amt="90000"/>
          </a:blip>
          <a:stretch>
            <a:fillRect/>
          </a:stretch>
        </p:blipFill>
        <p:spPr>
          <a:xfrm>
            <a:off x="1836475" y="1531100"/>
            <a:ext cx="7307524" cy="988350"/>
          </a:xfrm>
          <a:prstGeom prst="rect">
            <a:avLst/>
          </a:prstGeom>
          <a:noFill/>
          <a:ln>
            <a:noFill/>
          </a:ln>
        </p:spPr>
      </p:pic>
      <p:sp>
        <p:nvSpPr>
          <p:cNvPr id="165" name="Google Shape;165;p21"/>
          <p:cNvSpPr txBox="1"/>
          <p:nvPr/>
        </p:nvSpPr>
        <p:spPr>
          <a:xfrm>
            <a:off x="-43600" y="0"/>
            <a:ext cx="3254100" cy="28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a:solidFill>
                  <a:srgbClr val="783F04"/>
                </a:solidFill>
                <a:latin typeface="Montserrat"/>
                <a:ea typeface="Montserrat"/>
                <a:cs typeface="Montserrat"/>
                <a:sym typeface="Montserrat"/>
              </a:rPr>
              <a:t>Table Creation &amp; Population 2/9</a:t>
            </a:r>
            <a:endParaRPr>
              <a:solidFill>
                <a:srgbClr val="783F04"/>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623</Words>
  <Application>Microsoft Macintosh PowerPoint</Application>
  <PresentationFormat>On-screen Show (16:9)</PresentationFormat>
  <Paragraphs>92</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Montserrat</vt:lpstr>
      <vt:lpstr>Caveat</vt:lpstr>
      <vt:lpstr>Montserrat SemiBold</vt:lpstr>
      <vt:lpstr>Simple Light</vt:lpstr>
      <vt:lpstr>Cigar Galore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Cigar Galore </dc:title>
  <cp:lastModifiedBy>Priya Patel</cp:lastModifiedBy>
  <cp:revision>1</cp:revision>
  <dcterms:modified xsi:type="dcterms:W3CDTF">2020-11-28T22:38:40Z</dcterms:modified>
</cp:coreProperties>
</file>